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16"/>
  </p:notesMasterIdLst>
  <p:handoutMasterIdLst>
    <p:handoutMasterId r:id="rId17"/>
  </p:handoutMasterIdLst>
  <p:sldIdLst>
    <p:sldId id="257" r:id="rId2"/>
    <p:sldId id="262" r:id="rId3"/>
    <p:sldId id="281" r:id="rId4"/>
    <p:sldId id="282" r:id="rId5"/>
    <p:sldId id="271" r:id="rId6"/>
    <p:sldId id="272" r:id="rId7"/>
    <p:sldId id="273" r:id="rId8"/>
    <p:sldId id="274" r:id="rId9"/>
    <p:sldId id="275" r:id="rId10"/>
    <p:sldId id="276" r:id="rId11"/>
    <p:sldId id="277" r:id="rId12"/>
    <p:sldId id="278" r:id="rId13"/>
    <p:sldId id="279" r:id="rId14"/>
    <p:sldId id="280" r:id="rId15"/>
  </p:sldIdLst>
  <p:sldSz cx="9144000" cy="6858000" type="screen4x3"/>
  <p:notesSz cx="7102475" cy="102330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FF99"/>
    <a:srgbClr val="33CCFF"/>
    <a:srgbClr val="0C2752"/>
    <a:srgbClr val="0067A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46" autoAdjust="0"/>
    <p:restoredTop sz="88206" autoAdjust="0"/>
  </p:normalViewPr>
  <p:slideViewPr>
    <p:cSldViewPr snapToGrid="0" snapToObjects="1">
      <p:cViewPr>
        <p:scale>
          <a:sx n="100" d="100"/>
          <a:sy n="100" d="100"/>
        </p:scale>
        <p:origin x="869" y="-94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8" d="100"/>
          <a:sy n="88" d="100"/>
        </p:scale>
        <p:origin x="-3858" y="-120"/>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bwMode="auto">
          <a:xfrm>
            <a:off x="0" y="0"/>
            <a:ext cx="3078048" cy="51097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atin typeface="Calibri" pitchFamily="34" charset="0"/>
              </a:defRPr>
            </a:lvl1pPr>
          </a:lstStyle>
          <a:p>
            <a:pPr>
              <a:defRPr/>
            </a:pPr>
            <a:endParaRPr lang="de-DE"/>
          </a:p>
        </p:txBody>
      </p:sp>
      <p:sp>
        <p:nvSpPr>
          <p:cNvPr id="3" name="Datumsplatzhalter 2"/>
          <p:cNvSpPr>
            <a:spLocks noGrp="1"/>
          </p:cNvSpPr>
          <p:nvPr>
            <p:ph type="dt" sz="quarter" idx="1"/>
          </p:nvPr>
        </p:nvSpPr>
        <p:spPr bwMode="auto">
          <a:xfrm>
            <a:off x="4022886" y="0"/>
            <a:ext cx="3078048" cy="51097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atin typeface="Calibri" pitchFamily="34" charset="0"/>
              </a:defRPr>
            </a:lvl1pPr>
          </a:lstStyle>
          <a:p>
            <a:pPr>
              <a:defRPr/>
            </a:pPr>
            <a:fld id="{D35B1CC2-FB1E-4D4D-942D-61C4B8064AFA}" type="datetimeFigureOut">
              <a:rPr lang="de-DE"/>
              <a:pPr>
                <a:defRPr/>
              </a:pPr>
              <a:t>18.12.2019</a:t>
            </a:fld>
            <a:endParaRPr lang="de-DE"/>
          </a:p>
        </p:txBody>
      </p:sp>
      <p:sp>
        <p:nvSpPr>
          <p:cNvPr id="4" name="Fußzeilenplatzhalter 3"/>
          <p:cNvSpPr>
            <a:spLocks noGrp="1"/>
          </p:cNvSpPr>
          <p:nvPr>
            <p:ph type="ftr" sz="quarter" idx="2"/>
          </p:nvPr>
        </p:nvSpPr>
        <p:spPr bwMode="auto">
          <a:xfrm>
            <a:off x="0" y="9720359"/>
            <a:ext cx="3078048" cy="51097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atin typeface="Calibri" pitchFamily="34" charset="0"/>
              </a:defRPr>
            </a:lvl1pPr>
          </a:lstStyle>
          <a:p>
            <a:pPr>
              <a:defRPr/>
            </a:pPr>
            <a:endParaRPr lang="de-DE"/>
          </a:p>
        </p:txBody>
      </p:sp>
      <p:sp>
        <p:nvSpPr>
          <p:cNvPr id="5" name="Foliennummernplatzhalter 4"/>
          <p:cNvSpPr>
            <a:spLocks noGrp="1"/>
          </p:cNvSpPr>
          <p:nvPr>
            <p:ph type="sldNum" sz="quarter" idx="3"/>
          </p:nvPr>
        </p:nvSpPr>
        <p:spPr bwMode="auto">
          <a:xfrm>
            <a:off x="4022886" y="9720359"/>
            <a:ext cx="3078048" cy="51097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atin typeface="Calibri" pitchFamily="34" charset="0"/>
              </a:defRPr>
            </a:lvl1pPr>
          </a:lstStyle>
          <a:p>
            <a:pPr>
              <a:defRPr/>
            </a:pPr>
            <a:fld id="{7967E9A6-5C2D-4C63-A3AE-788F34E074F1}" type="slidenum">
              <a:rPr lang="de-DE"/>
              <a:pPr>
                <a:defRPr/>
              </a:pPr>
              <a:t>‹Nr.›</a:t>
            </a:fld>
            <a:endParaRPr lang="de-DE"/>
          </a:p>
        </p:txBody>
      </p:sp>
    </p:spTree>
    <p:extLst>
      <p:ext uri="{BB962C8B-B14F-4D97-AF65-F5344CB8AC3E}">
        <p14:creationId xmlns:p14="http://schemas.microsoft.com/office/powerpoint/2010/main" val="2622670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bwMode="auto">
          <a:xfrm>
            <a:off x="0" y="0"/>
            <a:ext cx="3078048" cy="51097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atin typeface="Calibri" pitchFamily="34" charset="0"/>
              </a:defRPr>
            </a:lvl1pPr>
          </a:lstStyle>
          <a:p>
            <a:pPr>
              <a:defRPr/>
            </a:pPr>
            <a:endParaRPr lang="de-DE"/>
          </a:p>
        </p:txBody>
      </p:sp>
      <p:sp>
        <p:nvSpPr>
          <p:cNvPr id="3" name="Datumsplatzhalter 2"/>
          <p:cNvSpPr>
            <a:spLocks noGrp="1"/>
          </p:cNvSpPr>
          <p:nvPr>
            <p:ph type="dt" idx="1"/>
          </p:nvPr>
        </p:nvSpPr>
        <p:spPr bwMode="auto">
          <a:xfrm>
            <a:off x="4022886" y="0"/>
            <a:ext cx="3078048" cy="51097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atin typeface="Calibri" pitchFamily="34" charset="0"/>
              </a:defRPr>
            </a:lvl1pPr>
          </a:lstStyle>
          <a:p>
            <a:pPr>
              <a:defRPr/>
            </a:pPr>
            <a:fld id="{C7BC45B3-2ECD-4D37-A1E6-F4C5CDFF5C72}" type="datetimeFigureOut">
              <a:rPr lang="de-DE"/>
              <a:pPr>
                <a:defRPr/>
              </a:pPr>
              <a:t>18.12.2019</a:t>
            </a:fld>
            <a:endParaRPr lang="de-DE"/>
          </a:p>
        </p:txBody>
      </p:sp>
      <p:sp>
        <p:nvSpPr>
          <p:cNvPr id="4" name="Folienbildplatzhalter 3"/>
          <p:cNvSpPr>
            <a:spLocks noGrp="1" noRot="1" noChangeAspect="1"/>
          </p:cNvSpPr>
          <p:nvPr>
            <p:ph type="sldImg" idx="2"/>
          </p:nvPr>
        </p:nvSpPr>
        <p:spPr>
          <a:xfrm>
            <a:off x="992188" y="768350"/>
            <a:ext cx="5118100" cy="3838575"/>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bwMode="auto">
          <a:xfrm>
            <a:off x="710557" y="4861026"/>
            <a:ext cx="5681364" cy="4603846"/>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bwMode="auto">
          <a:xfrm>
            <a:off x="0" y="9720359"/>
            <a:ext cx="3078048" cy="51097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atin typeface="Calibri" pitchFamily="34" charset="0"/>
              </a:defRPr>
            </a:lvl1pPr>
          </a:lstStyle>
          <a:p>
            <a:pPr>
              <a:defRPr/>
            </a:pPr>
            <a:endParaRPr lang="de-DE"/>
          </a:p>
        </p:txBody>
      </p:sp>
      <p:sp>
        <p:nvSpPr>
          <p:cNvPr id="7" name="Foliennummernplatzhalter 6"/>
          <p:cNvSpPr>
            <a:spLocks noGrp="1"/>
          </p:cNvSpPr>
          <p:nvPr>
            <p:ph type="sldNum" sz="quarter" idx="5"/>
          </p:nvPr>
        </p:nvSpPr>
        <p:spPr bwMode="auto">
          <a:xfrm>
            <a:off x="4022886" y="9720359"/>
            <a:ext cx="3078048" cy="51097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atin typeface="Calibri" pitchFamily="34" charset="0"/>
              </a:defRPr>
            </a:lvl1pPr>
          </a:lstStyle>
          <a:p>
            <a:pPr>
              <a:defRPr/>
            </a:pPr>
            <a:fld id="{FC040FC5-A783-4724-BD41-C399A92EEB4F}" type="slidenum">
              <a:rPr lang="de-DE"/>
              <a:pPr>
                <a:defRPr/>
              </a:pPr>
              <a:t>‹Nr.›</a:t>
            </a:fld>
            <a:endParaRPr lang="de-DE"/>
          </a:p>
        </p:txBody>
      </p:sp>
    </p:spTree>
    <p:extLst>
      <p:ext uri="{BB962C8B-B14F-4D97-AF65-F5344CB8AC3E}">
        <p14:creationId xmlns:p14="http://schemas.microsoft.com/office/powerpoint/2010/main" val="228499686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C040FC5-A783-4724-BD41-C399A92EEB4F}" type="slidenum">
              <a:rPr lang="de-DE" smtClean="0"/>
              <a:pPr>
                <a:defRPr/>
              </a:pPr>
              <a:t>9</a:t>
            </a:fld>
            <a:endParaRPr lang="de-DE"/>
          </a:p>
        </p:txBody>
      </p:sp>
    </p:spTree>
    <p:extLst>
      <p:ext uri="{BB962C8B-B14F-4D97-AF65-F5344CB8AC3E}">
        <p14:creationId xmlns:p14="http://schemas.microsoft.com/office/powerpoint/2010/main" val="3105642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C040FC5-A783-4724-BD41-C399A92EEB4F}" type="slidenum">
              <a:rPr lang="de-DE" smtClean="0"/>
              <a:pPr>
                <a:defRPr/>
              </a:pPr>
              <a:t>11</a:t>
            </a:fld>
            <a:endParaRPr lang="de-DE"/>
          </a:p>
        </p:txBody>
      </p:sp>
    </p:spTree>
    <p:extLst>
      <p:ext uri="{BB962C8B-B14F-4D97-AF65-F5344CB8AC3E}">
        <p14:creationId xmlns:p14="http://schemas.microsoft.com/office/powerpoint/2010/main" val="1700524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C040FC5-A783-4724-BD41-C399A92EEB4F}" type="slidenum">
              <a:rPr lang="de-DE" smtClean="0"/>
              <a:pPr>
                <a:defRPr/>
              </a:pPr>
              <a:t>12</a:t>
            </a:fld>
            <a:endParaRPr lang="de-DE"/>
          </a:p>
        </p:txBody>
      </p:sp>
    </p:spTree>
    <p:extLst>
      <p:ext uri="{BB962C8B-B14F-4D97-AF65-F5344CB8AC3E}">
        <p14:creationId xmlns:p14="http://schemas.microsoft.com/office/powerpoint/2010/main" val="40028076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Gerade Verbindung 8"/>
          <p:cNvCxnSpPr/>
          <p:nvPr/>
        </p:nvCxnSpPr>
        <p:spPr>
          <a:xfrm>
            <a:off x="457200" y="746125"/>
            <a:ext cx="8229600" cy="0"/>
          </a:xfrm>
          <a:prstGeom prst="line">
            <a:avLst/>
          </a:prstGeom>
          <a:ln w="12700">
            <a:solidFill>
              <a:srgbClr val="0067A1"/>
            </a:solidFill>
          </a:ln>
        </p:spPr>
        <p:style>
          <a:lnRef idx="2">
            <a:schemeClr val="accent1"/>
          </a:lnRef>
          <a:fillRef idx="0">
            <a:schemeClr val="accent1"/>
          </a:fillRef>
          <a:effectRef idx="1">
            <a:schemeClr val="accent1"/>
          </a:effectRef>
          <a:fontRef idx="minor">
            <a:schemeClr val="tx1"/>
          </a:fontRef>
        </p:style>
      </p:cxnSp>
      <p:sp>
        <p:nvSpPr>
          <p:cNvPr id="6" name="Freihandform 16"/>
          <p:cNvSpPr/>
          <p:nvPr userDrawn="1"/>
        </p:nvSpPr>
        <p:spPr>
          <a:xfrm>
            <a:off x="-1941513" y="2506663"/>
            <a:ext cx="15708313" cy="1314450"/>
          </a:xfrm>
          <a:custGeom>
            <a:avLst/>
            <a:gdLst>
              <a:gd name="connsiteX0" fmla="*/ 0 w 13868376"/>
              <a:gd name="connsiteY0" fmla="*/ 986600 h 1315466"/>
              <a:gd name="connsiteX1" fmla="*/ 2630795 w 13868376"/>
              <a:gd name="connsiteY1" fmla="*/ 1292786 h 1315466"/>
              <a:gd name="connsiteX2" fmla="*/ 5681158 w 13868376"/>
              <a:gd name="connsiteY2" fmla="*/ 1315466 h 1315466"/>
              <a:gd name="connsiteX3" fmla="*/ 8878936 w 13868376"/>
              <a:gd name="connsiteY3" fmla="*/ 1054641 h 1315466"/>
              <a:gd name="connsiteX4" fmla="*/ 12870488 w 13868376"/>
              <a:gd name="connsiteY4" fmla="*/ 306186 h 1315466"/>
              <a:gd name="connsiteX5" fmla="*/ 13868376 w 13868376"/>
              <a:gd name="connsiteY5" fmla="*/ 0 h 131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68376" h="1315466">
                <a:moveTo>
                  <a:pt x="0" y="986600"/>
                </a:moveTo>
                <a:cubicBezTo>
                  <a:pt x="841967" y="1112287"/>
                  <a:pt x="1683935" y="1237975"/>
                  <a:pt x="2630795" y="1292786"/>
                </a:cubicBezTo>
                <a:cubicBezTo>
                  <a:pt x="3577655" y="1347597"/>
                  <a:pt x="4639801" y="1355157"/>
                  <a:pt x="5681158" y="1315466"/>
                </a:cubicBezTo>
                <a:cubicBezTo>
                  <a:pt x="6722515" y="1275775"/>
                  <a:pt x="7680714" y="1222854"/>
                  <a:pt x="8878936" y="1054641"/>
                </a:cubicBezTo>
                <a:cubicBezTo>
                  <a:pt x="10077158" y="886428"/>
                  <a:pt x="12038915" y="481959"/>
                  <a:pt x="12870488" y="306186"/>
                </a:cubicBezTo>
                <a:cubicBezTo>
                  <a:pt x="13702061" y="130412"/>
                  <a:pt x="13868376" y="0"/>
                  <a:pt x="13868376" y="0"/>
                </a:cubicBezTo>
              </a:path>
            </a:pathLst>
          </a:custGeom>
          <a:ln w="12700">
            <a:solidFill>
              <a:srgbClr val="0067A1"/>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de-DE"/>
          </a:p>
        </p:txBody>
      </p:sp>
      <p:sp>
        <p:nvSpPr>
          <p:cNvPr id="7" name="Rechteck 21"/>
          <p:cNvSpPr/>
          <p:nvPr/>
        </p:nvSpPr>
        <p:spPr>
          <a:xfrm>
            <a:off x="0" y="0"/>
            <a:ext cx="9144000" cy="17478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de-DE"/>
          </a:p>
        </p:txBody>
      </p:sp>
      <p:pic>
        <p:nvPicPr>
          <p:cNvPr id="8" name="Bild 19"/>
          <p:cNvPicPr>
            <a:picLocks noChangeAspect="1"/>
          </p:cNvPicPr>
          <p:nvPr userDrawn="1"/>
        </p:nvPicPr>
        <p:blipFill>
          <a:blip r:embed="rId2"/>
          <a:srcRect/>
          <a:stretch>
            <a:fillRect/>
          </a:stretch>
        </p:blipFill>
        <p:spPr bwMode="auto">
          <a:xfrm>
            <a:off x="260350" y="-555625"/>
            <a:ext cx="2763838" cy="1939925"/>
          </a:xfrm>
          <a:prstGeom prst="rect">
            <a:avLst/>
          </a:prstGeom>
          <a:noFill/>
          <a:ln w="9525">
            <a:noFill/>
            <a:miter lim="800000"/>
            <a:headEnd/>
            <a:tailEnd/>
          </a:ln>
        </p:spPr>
      </p:pic>
      <p:pic>
        <p:nvPicPr>
          <p:cNvPr id="9" name="Bild 20"/>
          <p:cNvPicPr>
            <a:picLocks noChangeAspect="1"/>
          </p:cNvPicPr>
          <p:nvPr userDrawn="1"/>
        </p:nvPicPr>
        <p:blipFill>
          <a:blip r:embed="rId3"/>
          <a:srcRect/>
          <a:stretch>
            <a:fillRect/>
          </a:stretch>
        </p:blipFill>
        <p:spPr bwMode="auto">
          <a:xfrm>
            <a:off x="1519238" y="1393825"/>
            <a:ext cx="2574925" cy="354013"/>
          </a:xfrm>
          <a:prstGeom prst="rect">
            <a:avLst/>
          </a:prstGeom>
          <a:noFill/>
          <a:ln w="9525">
            <a:noFill/>
            <a:miter lim="800000"/>
            <a:headEnd/>
            <a:tailEnd/>
          </a:ln>
        </p:spPr>
      </p:pic>
      <p:sp>
        <p:nvSpPr>
          <p:cNvPr id="2" name="Title Placeholder 1"/>
          <p:cNvSpPr>
            <a:spLocks noGrp="1"/>
          </p:cNvSpPr>
          <p:nvPr>
            <p:ph type="title"/>
          </p:nvPr>
        </p:nvSpPr>
        <p:spPr>
          <a:xfrm>
            <a:off x="685800" y="2130425"/>
            <a:ext cx="7772400" cy="1470025"/>
          </a:xfrm>
        </p:spPr>
        <p:txBody>
          <a:bodyPr wrap="square" numCol="1" compatLnSpc="1">
            <a:prstTxWarp prst="textNoShape">
              <a:avLst/>
            </a:prstTxWarp>
          </a:bodyPr>
          <a:lstStyle>
            <a:lvl1pPr>
              <a:defRPr smtClean="0"/>
            </a:lvl1pPr>
          </a:lstStyle>
          <a:p>
            <a:r>
              <a:rPr lang="en-US" smtClean="0"/>
              <a:t>Click to edit Master title style</a:t>
            </a:r>
          </a:p>
        </p:txBody>
      </p:sp>
      <p:sp>
        <p:nvSpPr>
          <p:cNvPr id="34825" name="Text Placeholder 2"/>
          <p:cNvSpPr>
            <a:spLocks noGrp="1"/>
          </p:cNvSpPr>
          <p:nvPr>
            <p:ph type="subTitle" idx="1"/>
          </p:nvPr>
        </p:nvSpPr>
        <p:spPr>
          <a:xfrm>
            <a:off x="1371600" y="3886200"/>
            <a:ext cx="6400800" cy="1752600"/>
          </a:xfrm>
        </p:spPr>
        <p:txBody>
          <a:bodyPr/>
          <a:lstStyle>
            <a:lvl1pPr marL="0" indent="0" algn="ctr">
              <a:buFont typeface="Arial" charset="0"/>
              <a:buNone/>
              <a:defRPr smtClean="0"/>
            </a:lvl1pPr>
          </a:lstStyle>
          <a:p>
            <a:r>
              <a:rPr lang="en-US" smtClean="0"/>
              <a:t>Click to edit Master subtitle style</a:t>
            </a:r>
          </a:p>
        </p:txBody>
      </p:sp>
    </p:spTree>
  </p:cSld>
  <p:clrMapOvr>
    <a:masterClrMapping/>
  </p:clrMapOvr>
  <p:transition/>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Rechteck 21"/>
          <p:cNvSpPr/>
          <p:nvPr/>
        </p:nvSpPr>
        <p:spPr>
          <a:xfrm>
            <a:off x="0" y="0"/>
            <a:ext cx="9144000" cy="17478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de-DE"/>
          </a:p>
        </p:txBody>
      </p:sp>
      <p:sp>
        <p:nvSpPr>
          <p:cNvPr id="2" name="Title 1"/>
          <p:cNvSpPr>
            <a:spLocks noGrp="1"/>
          </p:cNvSpPr>
          <p:nvPr>
            <p:ph type="ctrTitle"/>
          </p:nvPr>
        </p:nvSpPr>
        <p:spPr>
          <a:xfrm>
            <a:off x="1451474" y="2052580"/>
            <a:ext cx="7235326" cy="1348988"/>
          </a:xfrm>
        </p:spPr>
        <p:txBody>
          <a:bodyPr>
            <a:noAutofit/>
          </a:bodyPr>
          <a:lstStyle>
            <a:lvl1pPr algn="l">
              <a:defRPr sz="4000" cap="none" baseline="0">
                <a:latin typeface="Calibri" panose="020F0502020204030204" pitchFamily="34" charset="0"/>
              </a:defRPr>
            </a:lvl1pPr>
          </a:lstStyle>
          <a:p>
            <a:r>
              <a:rPr lang="de-DE" dirty="0" smtClean="0"/>
              <a:t>Titelmasterformat durch Klicken bearbeiten</a:t>
            </a:r>
            <a:endParaRPr lang="en-US" dirty="0"/>
          </a:p>
        </p:txBody>
      </p:sp>
      <p:sp>
        <p:nvSpPr>
          <p:cNvPr id="3" name="Subtitle 2"/>
          <p:cNvSpPr>
            <a:spLocks noGrp="1"/>
          </p:cNvSpPr>
          <p:nvPr>
            <p:ph type="subTitle" idx="1"/>
          </p:nvPr>
        </p:nvSpPr>
        <p:spPr>
          <a:xfrm>
            <a:off x="1451474" y="4049531"/>
            <a:ext cx="5635126" cy="1574029"/>
          </a:xfrm>
        </p:spPr>
        <p:txBody>
          <a:bodyPr/>
          <a:lstStyle>
            <a:lvl1pPr marL="0" indent="0" algn="l">
              <a:buNone/>
              <a:defRPr>
                <a:solidFill>
                  <a:srgbClr val="7F7F7F"/>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4" name="Rechteck 4"/>
          <p:cNvSpPr/>
          <p:nvPr userDrawn="1"/>
        </p:nvSpPr>
        <p:spPr>
          <a:xfrm>
            <a:off x="0" y="1003300"/>
            <a:ext cx="9144000" cy="7445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de-DE"/>
          </a:p>
        </p:txBody>
      </p:sp>
      <p:cxnSp>
        <p:nvCxnSpPr>
          <p:cNvPr id="5" name="Gerade Verbindung 8"/>
          <p:cNvCxnSpPr/>
          <p:nvPr userDrawn="1"/>
        </p:nvCxnSpPr>
        <p:spPr>
          <a:xfrm>
            <a:off x="457200" y="746125"/>
            <a:ext cx="8229600" cy="0"/>
          </a:xfrm>
          <a:prstGeom prst="line">
            <a:avLst/>
          </a:prstGeom>
          <a:ln w="12700">
            <a:solidFill>
              <a:srgbClr val="0067A1"/>
            </a:solidFill>
          </a:ln>
        </p:spPr>
        <p:style>
          <a:lnRef idx="2">
            <a:schemeClr val="accent1"/>
          </a:lnRef>
          <a:fillRef idx="0">
            <a:schemeClr val="accent1"/>
          </a:fillRef>
          <a:effectRef idx="1">
            <a:schemeClr val="accent1"/>
          </a:effectRef>
          <a:fontRef idx="minor">
            <a:schemeClr val="tx1"/>
          </a:fontRef>
        </p:style>
      </p:cxnSp>
      <p:sp>
        <p:nvSpPr>
          <p:cNvPr id="8" name="Title Placeholder 1"/>
          <p:cNvSpPr>
            <a:spLocks noGrp="1"/>
          </p:cNvSpPr>
          <p:nvPr>
            <p:ph type="title"/>
          </p:nvPr>
        </p:nvSpPr>
        <p:spPr>
          <a:xfrm>
            <a:off x="457200" y="220786"/>
            <a:ext cx="8229600" cy="455870"/>
          </a:xfrm>
          <a:prstGeom prst="rect">
            <a:avLst/>
          </a:prstGeom>
        </p:spPr>
        <p:txBody>
          <a:bodyPr/>
          <a:lstStyle/>
          <a:p>
            <a:r>
              <a:rPr lang="de-DE" dirty="0" smtClean="0"/>
              <a:t>Mastertitelformat bearbeiten</a:t>
            </a:r>
            <a:endParaRPr lang="en-US" dirty="0"/>
          </a:p>
        </p:txBody>
      </p:sp>
      <p:sp>
        <p:nvSpPr>
          <p:cNvPr id="10" name="Content Placeholder 2"/>
          <p:cNvSpPr>
            <a:spLocks noGrp="1"/>
          </p:cNvSpPr>
          <p:nvPr>
            <p:ph idx="1"/>
          </p:nvPr>
        </p:nvSpPr>
        <p:spPr>
          <a:xfrm>
            <a:off x="457200" y="950976"/>
            <a:ext cx="8229600" cy="5363518"/>
          </a:xfrm>
        </p:spPr>
        <p:txBody>
          <a:bodyPr/>
          <a:lstStyle>
            <a:lvl1pPr>
              <a:buClrTx/>
              <a:defRPr>
                <a:solidFill>
                  <a:schemeClr val="tx1"/>
                </a:solidFill>
                <a:latin typeface="Calibri" panose="020F0502020204030204" pitchFamily="34" charset="0"/>
              </a:defRPr>
            </a:lvl1pPr>
            <a:lvl2pPr>
              <a:buClrTx/>
              <a:defRPr>
                <a:solidFill>
                  <a:schemeClr val="tx1"/>
                </a:solidFill>
                <a:latin typeface="Calibri" panose="020F0502020204030204" pitchFamily="34" charset="0"/>
              </a:defRPr>
            </a:lvl2pPr>
            <a:lvl3pPr>
              <a:buClrTx/>
              <a:defRPr>
                <a:solidFill>
                  <a:schemeClr val="tx1"/>
                </a:solidFill>
                <a:latin typeface="Calibri" panose="020F0502020204030204" pitchFamily="34" charset="0"/>
              </a:defRPr>
            </a:lvl3pPr>
            <a:lvl4pPr>
              <a:buClrTx/>
              <a:defRPr>
                <a:solidFill>
                  <a:schemeClr val="tx1"/>
                </a:solidFill>
                <a:latin typeface="Calibri" panose="020F0502020204030204" pitchFamily="34" charset="0"/>
              </a:defRPr>
            </a:lvl4pPr>
            <a:lvl5pPr>
              <a:buClrTx/>
              <a:defRPr>
                <a:solidFill>
                  <a:schemeClr val="tx1"/>
                </a:solidFill>
                <a:latin typeface="Calibri" panose="020F0502020204030204"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6" name="Slide Number Placeholder 3"/>
          <p:cNvSpPr>
            <a:spLocks noGrp="1"/>
          </p:cNvSpPr>
          <p:nvPr>
            <p:ph type="sldNum" sz="quarter" idx="10"/>
          </p:nvPr>
        </p:nvSpPr>
        <p:spPr/>
        <p:txBody>
          <a:bodyPr/>
          <a:lstStyle>
            <a:lvl1pPr>
              <a:defRPr/>
            </a:lvl1pPr>
          </a:lstStyle>
          <a:p>
            <a:pPr>
              <a:defRPr/>
            </a:pPr>
            <a:fld id="{AF252817-CF47-4810-BED9-1705A39E82D9}" type="slidenum">
              <a:rPr lang="en-US"/>
              <a:pPr>
                <a:defRPr/>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cxnSp>
        <p:nvCxnSpPr>
          <p:cNvPr id="4" name="Gerade Verbindung 10"/>
          <p:cNvCxnSpPr/>
          <p:nvPr userDrawn="1"/>
        </p:nvCxnSpPr>
        <p:spPr>
          <a:xfrm>
            <a:off x="457200" y="746125"/>
            <a:ext cx="8229600" cy="0"/>
          </a:xfrm>
          <a:prstGeom prst="line">
            <a:avLst/>
          </a:prstGeom>
          <a:ln w="12700">
            <a:solidFill>
              <a:srgbClr val="0067A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950976"/>
            <a:ext cx="8229600" cy="5363518"/>
          </a:xfrm>
        </p:spPr>
        <p:txBody>
          <a:bodyPr/>
          <a:lstStyle>
            <a:lvl1pPr>
              <a:buClrTx/>
              <a:defRPr b="1">
                <a:solidFill>
                  <a:schemeClr val="tx1"/>
                </a:solidFill>
                <a:latin typeface="Calibri" panose="020F0502020204030204" pitchFamily="34" charset="0"/>
              </a:defRPr>
            </a:lvl1pPr>
            <a:lvl2pPr>
              <a:buClrTx/>
              <a:defRPr>
                <a:solidFill>
                  <a:schemeClr val="tx1"/>
                </a:solidFill>
                <a:latin typeface="Calibri" panose="020F0502020204030204" pitchFamily="34" charset="0"/>
              </a:defRPr>
            </a:lvl2pPr>
            <a:lvl3pPr>
              <a:buClrTx/>
              <a:defRPr>
                <a:solidFill>
                  <a:schemeClr val="tx1"/>
                </a:solidFill>
                <a:latin typeface="Calibri" panose="020F0502020204030204" pitchFamily="34" charset="0"/>
              </a:defRPr>
            </a:lvl3pPr>
            <a:lvl4pPr>
              <a:buClrTx/>
              <a:defRPr>
                <a:solidFill>
                  <a:schemeClr val="tx1"/>
                </a:solidFill>
                <a:latin typeface="Calibri" panose="020F0502020204030204" pitchFamily="34" charset="0"/>
              </a:defRPr>
            </a:lvl4pPr>
            <a:lvl5pPr>
              <a:buClrTx/>
              <a:defRPr>
                <a:solidFill>
                  <a:schemeClr val="tx1"/>
                </a:solidFill>
                <a:latin typeface="Calibri" panose="020F0502020204030204"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10" name="Title Placeholder 1"/>
          <p:cNvSpPr>
            <a:spLocks noGrp="1"/>
          </p:cNvSpPr>
          <p:nvPr>
            <p:ph type="title"/>
          </p:nvPr>
        </p:nvSpPr>
        <p:spPr>
          <a:xfrm>
            <a:off x="457200" y="220786"/>
            <a:ext cx="8229600" cy="455870"/>
          </a:xfrm>
          <a:prstGeom prst="rect">
            <a:avLst/>
          </a:prstGeom>
        </p:spPr>
        <p:txBody>
          <a:bodyPr/>
          <a:lstStyle/>
          <a:p>
            <a:r>
              <a:rPr lang="de-DE" dirty="0" smtClean="0"/>
              <a:t>Mastertitelformat bearbeiten</a:t>
            </a:r>
            <a:endParaRPr lang="en-US" dirty="0"/>
          </a:p>
        </p:txBody>
      </p:sp>
      <p:sp>
        <p:nvSpPr>
          <p:cNvPr id="6" name="Slide Number Placeholder 5"/>
          <p:cNvSpPr>
            <a:spLocks noGrp="1"/>
          </p:cNvSpPr>
          <p:nvPr>
            <p:ph type="sldNum" sz="quarter" idx="10"/>
          </p:nvPr>
        </p:nvSpPr>
        <p:spPr/>
        <p:txBody>
          <a:bodyPr/>
          <a:lstStyle>
            <a:lvl1pPr>
              <a:defRPr sz="1100">
                <a:latin typeface="Calibri" panose="020F0502020204030204" pitchFamily="34" charset="0"/>
              </a:defRPr>
            </a:lvl1pPr>
          </a:lstStyle>
          <a:p>
            <a:pPr>
              <a:defRPr/>
            </a:pPr>
            <a:fld id="{77A74F27-9199-4110-90D7-F22AB45FF841}" type="slidenum">
              <a:rPr lang="en-US"/>
              <a:pPr>
                <a:defRPr/>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de-DE" dirty="0" smtClean="0"/>
              <a:t>Titelmasterformat durch Klicken bearbeiten</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276E0BD5-E3E8-43F7-92B9-267053C0ECE8}" type="slidenum">
              <a:rPr lang="en-US"/>
              <a:pPr>
                <a:defRPr/>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lide with Title">
    <p:spTree>
      <p:nvGrpSpPr>
        <p:cNvPr id="1" name=""/>
        <p:cNvGrpSpPr/>
        <p:nvPr/>
      </p:nvGrpSpPr>
      <p:grpSpPr>
        <a:xfrm>
          <a:off x="0" y="0"/>
          <a:ext cx="0" cy="0"/>
          <a:chOff x="0" y="0"/>
          <a:chExt cx="0" cy="0"/>
        </a:xfrm>
      </p:grpSpPr>
      <p:pic>
        <p:nvPicPr>
          <p:cNvPr id="10" name="Bild 9" descr="b-bar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10"/>
          <a:stretch/>
        </p:blipFill>
        <p:spPr>
          <a:xfrm>
            <a:off x="-7112" y="0"/>
            <a:ext cx="8860600" cy="1097280"/>
          </a:xfrm>
          <a:prstGeom prst="rect">
            <a:avLst/>
          </a:prstGeom>
        </p:spPr>
      </p:pic>
      <p:sp>
        <p:nvSpPr>
          <p:cNvPr id="11" name="Title 10"/>
          <p:cNvSpPr>
            <a:spLocks noGrp="1"/>
          </p:cNvSpPr>
          <p:nvPr>
            <p:ph type="title"/>
          </p:nvPr>
        </p:nvSpPr>
        <p:spPr>
          <a:xfrm>
            <a:off x="395536" y="0"/>
            <a:ext cx="8208912" cy="1097360"/>
          </a:xfrm>
          <a:prstGeom prst="rect">
            <a:avLst/>
          </a:prstGeom>
        </p:spPr>
        <p:txBody>
          <a:bodyPr lIns="0" tIns="0" rIns="0" bIns="82800" anchor="ctr"/>
          <a:lstStyle>
            <a:lvl1pPr algn="l">
              <a:defRPr sz="2400" b="1" baseline="0">
                <a:solidFill>
                  <a:schemeClr val="bg1"/>
                </a:solidFill>
                <a:latin typeface="Calibri"/>
              </a:defRPr>
            </a:lvl1pPr>
          </a:lstStyle>
          <a:p>
            <a:r>
              <a:rPr lang="en-US" dirty="0" smtClean="0"/>
              <a:t>Click to edit Master title style</a:t>
            </a:r>
            <a:endParaRPr lang="en-GB" dirty="0"/>
          </a:p>
        </p:txBody>
      </p:sp>
      <p:sp>
        <p:nvSpPr>
          <p:cNvPr id="12" name="Foliennummernplatzhalter 11"/>
          <p:cNvSpPr>
            <a:spLocks noGrp="1"/>
          </p:cNvSpPr>
          <p:nvPr>
            <p:ph type="sldNum" sz="quarter" idx="10"/>
          </p:nvPr>
        </p:nvSpPr>
        <p:spPr/>
        <p:txBody>
          <a:bodyPr/>
          <a:lstStyle>
            <a:lvl1pPr>
              <a:defRPr>
                <a:solidFill>
                  <a:schemeClr val="accent2">
                    <a:lumMod val="25000"/>
                  </a:schemeClr>
                </a:solidFill>
              </a:defRPr>
            </a:lvl1pPr>
          </a:lstStyle>
          <a:p>
            <a:fld id="{46B5000B-066E-4146-9D4F-43221F944880}" type="slidenum">
              <a:rPr lang="de-DE"/>
              <a:pPr/>
              <a:t>‹Nr.›</a:t>
            </a:fld>
            <a:endParaRPr lang="de-DE"/>
          </a:p>
        </p:txBody>
      </p:sp>
    </p:spTree>
    <p:extLst>
      <p:ext uri="{BB962C8B-B14F-4D97-AF65-F5344CB8AC3E}">
        <p14:creationId xmlns:p14="http://schemas.microsoft.com/office/powerpoint/2010/main" val="205951734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220663"/>
            <a:ext cx="8229600" cy="520700"/>
          </a:xfrm>
          <a:prstGeom prst="rect">
            <a:avLst/>
          </a:prstGeom>
        </p:spPr>
        <p:txBody>
          <a:bodyPr vert="horz" lIns="91440" tIns="45720" rIns="91440" bIns="45720" rtlCol="0" anchor="b" anchorCtr="0">
            <a:normAutofit/>
          </a:bodyPr>
          <a:lstStyle/>
          <a:p>
            <a:r>
              <a:rPr lang="de-DE" dirty="0" smtClean="0"/>
              <a:t>Mastertitelformat bearbeiten</a:t>
            </a:r>
            <a:endParaRPr lang="en-US" dirty="0"/>
          </a:p>
        </p:txBody>
      </p:sp>
      <p:sp>
        <p:nvSpPr>
          <p:cNvPr id="1028" name="Text Placeholder 2"/>
          <p:cNvSpPr>
            <a:spLocks noGrp="1"/>
          </p:cNvSpPr>
          <p:nvPr>
            <p:ph type="body" idx="1"/>
          </p:nvPr>
        </p:nvSpPr>
        <p:spPr bwMode="auto">
          <a:xfrm>
            <a:off x="457200" y="1033463"/>
            <a:ext cx="8229600" cy="5281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smtClean="0"/>
          </a:p>
        </p:txBody>
      </p:sp>
      <p:sp>
        <p:nvSpPr>
          <p:cNvPr id="6" name="Slide Number Placeholder 5"/>
          <p:cNvSpPr>
            <a:spLocks noGrp="1"/>
          </p:cNvSpPr>
          <p:nvPr>
            <p:ph type="sldNum" sz="quarter" idx="4"/>
          </p:nvPr>
        </p:nvSpPr>
        <p:spPr>
          <a:xfrm>
            <a:off x="7620000" y="6538913"/>
            <a:ext cx="1066800" cy="328612"/>
          </a:xfrm>
          <a:prstGeom prst="rect">
            <a:avLst/>
          </a:prstGeom>
        </p:spPr>
        <p:txBody>
          <a:bodyPr vert="horz" lIns="91440" tIns="45720" rIns="91440" bIns="45720" rtlCol="0" anchor="ctr"/>
          <a:lstStyle>
            <a:lvl1pPr algn="r" fontAlgn="auto">
              <a:spcBef>
                <a:spcPts val="0"/>
              </a:spcBef>
              <a:spcAft>
                <a:spcPts val="0"/>
              </a:spcAft>
              <a:defRPr sz="1100" b="0">
                <a:solidFill>
                  <a:srgbClr val="7F7F7F"/>
                </a:solidFill>
                <a:latin typeface="Calibri" panose="020F0502020204030204" pitchFamily="34" charset="0"/>
              </a:defRPr>
            </a:lvl1pPr>
          </a:lstStyle>
          <a:p>
            <a:pPr>
              <a:defRPr/>
            </a:pPr>
            <a:fld id="{9620A1B8-98AE-43DB-8159-388D0FD9EFDE}" type="slidenum">
              <a:rPr lang="en-US"/>
              <a:pPr>
                <a:defRPr/>
              </a:pPr>
              <a:t>‹Nr.›</a:t>
            </a:fld>
            <a:endParaRPr lang="en-US" dirty="0"/>
          </a:p>
        </p:txBody>
      </p:sp>
      <p:cxnSp>
        <p:nvCxnSpPr>
          <p:cNvPr id="9" name="Gerade Verbindung 8"/>
          <p:cNvCxnSpPr/>
          <p:nvPr/>
        </p:nvCxnSpPr>
        <p:spPr>
          <a:xfrm>
            <a:off x="457200" y="746125"/>
            <a:ext cx="8229600" cy="0"/>
          </a:xfrm>
          <a:prstGeom prst="line">
            <a:avLst/>
          </a:prstGeom>
          <a:ln w="12700">
            <a:solidFill>
              <a:srgbClr val="0067A1"/>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66" r:id="rId5"/>
    <p:sldLayoutId id="2147483979" r:id="rId6"/>
  </p:sldLayoutIdLst>
  <p:timing>
    <p:tnLst>
      <p:par>
        <p:cTn id="1" dur="indefinite" restart="never" nodeType="tmRoot"/>
      </p:par>
    </p:tnLst>
  </p:timing>
  <p:hf hdr="0" ftr="0"/>
  <p:txStyles>
    <p:titleStyle>
      <a:lvl1pPr algn="ctr" rtl="0" eaLnBrk="0" fontAlgn="base" hangingPunct="0">
        <a:spcBef>
          <a:spcPct val="0"/>
        </a:spcBef>
        <a:spcAft>
          <a:spcPct val="0"/>
        </a:spcAft>
        <a:defRPr sz="2800" b="1" kern="1200" spc="-100">
          <a:solidFill>
            <a:srgbClr val="0067A1"/>
          </a:solidFill>
          <a:latin typeface="Calibri" panose="020F0502020204030204" pitchFamily="34" charset="0"/>
          <a:ea typeface="+mj-ea"/>
          <a:cs typeface="+mj-cs"/>
        </a:defRPr>
      </a:lvl1pPr>
      <a:lvl2pPr algn="ctr" rtl="0" eaLnBrk="0" fontAlgn="base" hangingPunct="0">
        <a:spcBef>
          <a:spcPct val="0"/>
        </a:spcBef>
        <a:spcAft>
          <a:spcPct val="0"/>
        </a:spcAft>
        <a:defRPr sz="2800" b="1">
          <a:solidFill>
            <a:srgbClr val="0067A1"/>
          </a:solidFill>
          <a:latin typeface="Calibri" pitchFamily="34" charset="0"/>
        </a:defRPr>
      </a:lvl2pPr>
      <a:lvl3pPr algn="ctr" rtl="0" eaLnBrk="0" fontAlgn="base" hangingPunct="0">
        <a:spcBef>
          <a:spcPct val="0"/>
        </a:spcBef>
        <a:spcAft>
          <a:spcPct val="0"/>
        </a:spcAft>
        <a:defRPr sz="2800" b="1">
          <a:solidFill>
            <a:srgbClr val="0067A1"/>
          </a:solidFill>
          <a:latin typeface="Calibri" pitchFamily="34" charset="0"/>
        </a:defRPr>
      </a:lvl3pPr>
      <a:lvl4pPr algn="ctr" rtl="0" eaLnBrk="0" fontAlgn="base" hangingPunct="0">
        <a:spcBef>
          <a:spcPct val="0"/>
        </a:spcBef>
        <a:spcAft>
          <a:spcPct val="0"/>
        </a:spcAft>
        <a:defRPr sz="2800" b="1">
          <a:solidFill>
            <a:srgbClr val="0067A1"/>
          </a:solidFill>
          <a:latin typeface="Calibri" pitchFamily="34" charset="0"/>
        </a:defRPr>
      </a:lvl4pPr>
      <a:lvl5pPr algn="ctr" rtl="0" eaLnBrk="0" fontAlgn="base" hangingPunct="0">
        <a:spcBef>
          <a:spcPct val="0"/>
        </a:spcBef>
        <a:spcAft>
          <a:spcPct val="0"/>
        </a:spcAft>
        <a:defRPr sz="2800" b="1">
          <a:solidFill>
            <a:srgbClr val="0067A1"/>
          </a:solidFill>
          <a:latin typeface="Calibri" pitchFamily="34" charset="0"/>
        </a:defRPr>
      </a:lvl5pPr>
      <a:lvl6pPr marL="457200" algn="ctr" rtl="0" fontAlgn="base">
        <a:spcBef>
          <a:spcPct val="0"/>
        </a:spcBef>
        <a:spcAft>
          <a:spcPct val="0"/>
        </a:spcAft>
        <a:defRPr sz="2800" b="1">
          <a:solidFill>
            <a:srgbClr val="0067A1"/>
          </a:solidFill>
          <a:latin typeface="Calibri" pitchFamily="34" charset="0"/>
        </a:defRPr>
      </a:lvl6pPr>
      <a:lvl7pPr marL="914400" algn="ctr" rtl="0" fontAlgn="base">
        <a:spcBef>
          <a:spcPct val="0"/>
        </a:spcBef>
        <a:spcAft>
          <a:spcPct val="0"/>
        </a:spcAft>
        <a:defRPr sz="2800" b="1">
          <a:solidFill>
            <a:srgbClr val="0067A1"/>
          </a:solidFill>
          <a:latin typeface="Calibri" pitchFamily="34" charset="0"/>
        </a:defRPr>
      </a:lvl7pPr>
      <a:lvl8pPr marL="1371600" algn="ctr" rtl="0" fontAlgn="base">
        <a:spcBef>
          <a:spcPct val="0"/>
        </a:spcBef>
        <a:spcAft>
          <a:spcPct val="0"/>
        </a:spcAft>
        <a:defRPr sz="2800" b="1">
          <a:solidFill>
            <a:srgbClr val="0067A1"/>
          </a:solidFill>
          <a:latin typeface="Calibri" pitchFamily="34" charset="0"/>
        </a:defRPr>
      </a:lvl8pPr>
      <a:lvl9pPr marL="1828800" algn="ctr" rtl="0" fontAlgn="base">
        <a:spcBef>
          <a:spcPct val="0"/>
        </a:spcBef>
        <a:spcAft>
          <a:spcPct val="0"/>
        </a:spcAft>
        <a:defRPr sz="2800" b="1">
          <a:solidFill>
            <a:srgbClr val="0067A1"/>
          </a:solidFill>
          <a:latin typeface="Calibri" pitchFamily="34" charset="0"/>
        </a:defRPr>
      </a:lvl9pPr>
    </p:titleStyle>
    <p:bodyStyle>
      <a:lvl1pPr marL="182563" indent="-182563" algn="l" rtl="0" eaLnBrk="0" fontAlgn="base" hangingPunct="0">
        <a:spcBef>
          <a:spcPct val="20000"/>
        </a:spcBef>
        <a:spcAft>
          <a:spcPct val="0"/>
        </a:spcAft>
        <a:buClr>
          <a:schemeClr val="tx1"/>
        </a:buClr>
        <a:buSzPct val="85000"/>
        <a:buFont typeface="Arial" charset="0"/>
        <a:buChar char="•"/>
        <a:defRPr sz="2400" b="1"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tx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tx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tx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tx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pPr eaLnBrk="1" hangingPunct="1">
              <a:defRPr/>
            </a:pPr>
            <a:r>
              <a:rPr lang="de-DE" dirty="0" smtClean="0"/>
              <a:t>Klimapolitik:</a:t>
            </a:r>
            <a:br>
              <a:rPr lang="de-DE" dirty="0" smtClean="0"/>
            </a:br>
            <a:r>
              <a:rPr lang="de-DE" dirty="0" smtClean="0"/>
              <a:t>Ziele, Konflikte, Lösungen</a:t>
            </a:r>
            <a:endParaRPr lang="de-DE" dirty="0"/>
          </a:p>
        </p:txBody>
      </p:sp>
      <p:sp>
        <p:nvSpPr>
          <p:cNvPr id="10242" name="Untertitel 5"/>
          <p:cNvSpPr>
            <a:spLocks noGrp="1"/>
          </p:cNvSpPr>
          <p:nvPr>
            <p:ph type="subTitle" idx="1"/>
          </p:nvPr>
        </p:nvSpPr>
        <p:spPr>
          <a:xfrm>
            <a:off x="1371600" y="4081406"/>
            <a:ext cx="6400800" cy="1752600"/>
          </a:xfrm>
        </p:spPr>
        <p:txBody>
          <a:bodyPr/>
          <a:lstStyle/>
          <a:p>
            <a:pPr eaLnBrk="1" hangingPunct="1"/>
            <a:endParaRPr lang="de-DE" sz="1800" dirty="0"/>
          </a:p>
          <a:p>
            <a:pPr eaLnBrk="1" hangingPunct="1"/>
            <a:r>
              <a:rPr lang="de-DE" sz="1800" dirty="0" smtClean="0"/>
              <a:t>Die Grafiken aus </a:t>
            </a:r>
            <a:r>
              <a:rPr lang="de-DE" sz="1800" smtClean="0"/>
              <a:t>dem </a:t>
            </a:r>
            <a:r>
              <a:rPr lang="de-DE" sz="1800" smtClean="0"/>
              <a:t>Buch </a:t>
            </a:r>
            <a:r>
              <a:rPr lang="de-DE" sz="1800" dirty="0" smtClean="0"/>
              <a:t>von </a:t>
            </a:r>
          </a:p>
          <a:p>
            <a:pPr eaLnBrk="1" hangingPunct="1"/>
            <a:r>
              <a:rPr lang="de-DE" sz="1800" b="0" dirty="0" smtClean="0"/>
              <a:t>Ottmar Edenhofer und Michael Jakob</a:t>
            </a:r>
            <a:endParaRPr lang="en-US" sz="1800" b="0" dirty="0" smtClean="0"/>
          </a:p>
          <a:p>
            <a:pPr eaLnBrk="1" hangingPunct="1"/>
            <a:endParaRPr lang="de-DE" sz="1800" b="0" dirty="0"/>
          </a:p>
          <a:p>
            <a:pPr eaLnBrk="1" hangingPunct="1"/>
            <a:endParaRPr lang="en-US" sz="1800" b="0"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Was die Atmosphäre an fossilen Energien aushält</a:t>
            </a:r>
            <a:endParaRPr lang="en-US" dirty="0"/>
          </a:p>
        </p:txBody>
      </p:sp>
      <p:sp>
        <p:nvSpPr>
          <p:cNvPr id="4" name="Foliennummernplatzhalter 3"/>
          <p:cNvSpPr>
            <a:spLocks noGrp="1"/>
          </p:cNvSpPr>
          <p:nvPr>
            <p:ph type="sldNum" sz="quarter" idx="10"/>
          </p:nvPr>
        </p:nvSpPr>
        <p:spPr/>
        <p:txBody>
          <a:bodyPr/>
          <a:lstStyle/>
          <a:p>
            <a:pPr>
              <a:defRPr/>
            </a:pPr>
            <a:fld id="{AF252817-CF47-4810-BED9-1705A39E82D9}" type="slidenum">
              <a:rPr lang="en-US" smtClean="0"/>
              <a:pPr>
                <a:defRPr/>
              </a:pPr>
              <a:t>10</a:t>
            </a:fld>
            <a:endParaRPr lang="en-US"/>
          </a:p>
        </p:txBody>
      </p:sp>
      <p:sp>
        <p:nvSpPr>
          <p:cNvPr id="3" name="Rechteck 2"/>
          <p:cNvSpPr/>
          <p:nvPr/>
        </p:nvSpPr>
        <p:spPr>
          <a:xfrm>
            <a:off x="1137549" y="5338584"/>
            <a:ext cx="6797444" cy="1015663"/>
          </a:xfrm>
          <a:prstGeom prst="rect">
            <a:avLst/>
          </a:prstGeom>
        </p:spPr>
        <p:txBody>
          <a:bodyPr wrap="square">
            <a:spAutoFit/>
          </a:bodyPr>
          <a:lstStyle/>
          <a:p>
            <a:r>
              <a:rPr lang="de-DE" sz="1200">
                <a:latin typeface="Calibri" panose="020F0502020204030204" pitchFamily="34" charset="0"/>
              </a:rPr>
              <a:t>Soll ein gefährlicher Klimawandel verhindert und ein Temperaturanstieg von maximal 2 Grad Celsius eingehalten werden, darf nur noch ein Bruchteil der fossilen Energiereserven im Boden gefördert und verbrannt werden. Das „Überangebot“ an Kohle, Öl und Gas ist enorm. Schließlich kann die Atmosphäre nur noch etwa 1.100 Gigatonnen (Milliarden Tonnen) CO2 aufnehmen, wenn die Zwei-Grad-Grenze nicht überschritten werden soll.</a:t>
            </a:r>
            <a:endParaRPr lang="en-US" sz="1200" dirty="0">
              <a:latin typeface="Calibri" panose="020F0502020204030204" pitchFamily="34" charset="0"/>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9004" y="949755"/>
            <a:ext cx="6751977" cy="4238066"/>
          </a:xfrm>
          <a:prstGeom prst="rect">
            <a:avLst/>
          </a:prstGeom>
        </p:spPr>
      </p:pic>
    </p:spTree>
    <p:extLst>
      <p:ext uri="{BB962C8B-B14F-4D97-AF65-F5344CB8AC3E}">
        <p14:creationId xmlns:p14="http://schemas.microsoft.com/office/powerpoint/2010/main" val="2312190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a:t>Was es kostet, die Ziele des Paris-Abkommens zu erreichen</a:t>
            </a:r>
            <a:endParaRPr lang="en-US" dirty="0"/>
          </a:p>
        </p:txBody>
      </p:sp>
      <p:sp>
        <p:nvSpPr>
          <p:cNvPr id="4" name="Foliennummernplatzhalter 3"/>
          <p:cNvSpPr>
            <a:spLocks noGrp="1"/>
          </p:cNvSpPr>
          <p:nvPr>
            <p:ph type="sldNum" sz="quarter" idx="10"/>
          </p:nvPr>
        </p:nvSpPr>
        <p:spPr/>
        <p:txBody>
          <a:bodyPr/>
          <a:lstStyle/>
          <a:p>
            <a:pPr>
              <a:defRPr/>
            </a:pPr>
            <a:fld id="{AF252817-CF47-4810-BED9-1705A39E82D9}" type="slidenum">
              <a:rPr lang="en-US" smtClean="0"/>
              <a:pPr>
                <a:defRPr/>
              </a:pPr>
              <a:t>11</a:t>
            </a:fld>
            <a:endParaRPr lang="en-US"/>
          </a:p>
        </p:txBody>
      </p:sp>
      <p:sp>
        <p:nvSpPr>
          <p:cNvPr id="3" name="Rechteck 2"/>
          <p:cNvSpPr/>
          <p:nvPr/>
        </p:nvSpPr>
        <p:spPr>
          <a:xfrm>
            <a:off x="822556" y="5041404"/>
            <a:ext cx="7864244" cy="1384995"/>
          </a:xfrm>
          <a:prstGeom prst="rect">
            <a:avLst/>
          </a:prstGeom>
        </p:spPr>
        <p:txBody>
          <a:bodyPr wrap="square">
            <a:spAutoFit/>
          </a:bodyPr>
          <a:lstStyle/>
          <a:p>
            <a:r>
              <a:rPr lang="de-DE" sz="1200">
                <a:latin typeface="Calibri" panose="020F0502020204030204" pitchFamily="34" charset="0"/>
                <a:cs typeface="Calibri" panose="020F0502020204030204" pitchFamily="34" charset="0"/>
              </a:rPr>
              <a:t>Der Weltklimarat (IPCC) verwendet als Maß für die Kosten die volkswirtschaftlichen „Konsumverluste“. Diese geben an, auf wie viel Einkommen, das ansonsten in anderen Bereichen eingesetzt werden könnte, man verzichten muss, um eine Stabilisierung des Klimasystems zu erwirken. Die Berechnungen kommen zu dem Ergebnis, dass selbst für ein ambitioniertes 2-Grad-Ziel die globalen Kosten relativ moderat ausfallen, selbst wenn man die vermiedenen Klimaschäden nicht mit einrechnet. So fiele beim 2-Grad-Ziel die Rate des jährlichen Wirtschaftswachstums lediglich um etwa 0,04 Prozentpunkte: Man hätte dann laut der Modellszenarien 2,16 statt 2,2 Prozent Wachstum pro Jahr, Die globale Wirtschaftsleistung würde sich im Laufe des 21. Jahrhunderts auch mit Klimapolitik immer noch mehr als verfünffachen</a:t>
            </a:r>
            <a:r>
              <a:rPr lang="de-DE" sz="1200">
                <a:latin typeface="Calibri" panose="020F0502020204030204" pitchFamily="34" charset="0"/>
                <a:cs typeface="Calibri" panose="020F0502020204030204" pitchFamily="34" charset="0"/>
              </a:rPr>
              <a:t>. </a:t>
            </a:r>
            <a:endParaRPr lang="de-DE" sz="1200">
              <a:latin typeface="Calibri" panose="020F0502020204030204" pitchFamily="34" charset="0"/>
              <a:cs typeface="Calibri" panose="020F0502020204030204" pitchFamily="34" charset="0"/>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2580" y="949755"/>
            <a:ext cx="6347683" cy="3991449"/>
          </a:xfrm>
          <a:prstGeom prst="rect">
            <a:avLst/>
          </a:prstGeom>
        </p:spPr>
      </p:pic>
    </p:spTree>
    <p:extLst>
      <p:ext uri="{BB962C8B-B14F-4D97-AF65-F5344CB8AC3E}">
        <p14:creationId xmlns:p14="http://schemas.microsoft.com/office/powerpoint/2010/main" val="2124966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400"/>
              <a:t>Wie sich der europäische Emissionshandel entwickelt hat</a:t>
            </a:r>
            <a:endParaRPr lang="en-US" sz="2400" dirty="0"/>
          </a:p>
        </p:txBody>
      </p:sp>
      <p:sp>
        <p:nvSpPr>
          <p:cNvPr id="4" name="Foliennummernplatzhalter 3"/>
          <p:cNvSpPr>
            <a:spLocks noGrp="1"/>
          </p:cNvSpPr>
          <p:nvPr>
            <p:ph type="sldNum" sz="quarter" idx="10"/>
          </p:nvPr>
        </p:nvSpPr>
        <p:spPr/>
        <p:txBody>
          <a:bodyPr/>
          <a:lstStyle/>
          <a:p>
            <a:pPr>
              <a:defRPr/>
            </a:pPr>
            <a:fld id="{AF252817-CF47-4810-BED9-1705A39E82D9}" type="slidenum">
              <a:rPr lang="en-US" smtClean="0"/>
              <a:pPr>
                <a:defRPr/>
              </a:pPr>
              <a:t>12</a:t>
            </a:fld>
            <a:endParaRPr lang="en-US"/>
          </a:p>
        </p:txBody>
      </p:sp>
      <p:sp>
        <p:nvSpPr>
          <p:cNvPr id="3" name="Rechteck 2"/>
          <p:cNvSpPr/>
          <p:nvPr/>
        </p:nvSpPr>
        <p:spPr>
          <a:xfrm>
            <a:off x="1137549" y="5338584"/>
            <a:ext cx="6797444" cy="1200329"/>
          </a:xfrm>
          <a:prstGeom prst="rect">
            <a:avLst/>
          </a:prstGeom>
        </p:spPr>
        <p:txBody>
          <a:bodyPr wrap="square">
            <a:spAutoFit/>
          </a:bodyPr>
          <a:lstStyle/>
          <a:p>
            <a:r>
              <a:rPr lang="de-DE" sz="1200">
                <a:latin typeface="Calibri" panose="020F0502020204030204" pitchFamily="34" charset="0"/>
                <a:cs typeface="Calibri" panose="020F0502020204030204" pitchFamily="34" charset="0"/>
              </a:rPr>
              <a:t>Mit dem Ausbruch der Finanzkrise 2008 produzierten die Unternehmen weniger Emissionen und verkauften ihre nicht benötigten Zertifikate – in der Folge ging der Preis für die Zertifikate in den Keller. Dies hat zu beträchtlichen Verwerfungen im europäischen Emissionshandel geführt, die Preise der Zertifikate fielen auf teilweise unter 5 Euro pro Tonne CO</a:t>
            </a:r>
            <a:r>
              <a:rPr lang="de-DE" sz="1200" baseline="-25000">
                <a:latin typeface="Calibri" panose="020F0502020204030204" pitchFamily="34" charset="0"/>
                <a:cs typeface="Calibri" panose="020F0502020204030204" pitchFamily="34" charset="0"/>
              </a:rPr>
              <a:t>2</a:t>
            </a:r>
            <a:r>
              <a:rPr lang="de-DE" sz="1200">
                <a:latin typeface="Calibri" panose="020F0502020204030204" pitchFamily="34" charset="0"/>
                <a:cs typeface="Calibri" panose="020F0502020204030204" pitchFamily="34" charset="0"/>
              </a:rPr>
              <a:t>. Mit der Reform des europäischen Emissionshandels im Jahr 2017 hat ein starker Anstieg der Preise stattgefunden, diese betragen aktuell mehr als 20 Euro pro </a:t>
            </a:r>
            <a:r>
              <a:rPr lang="de-DE" sz="1200">
                <a:latin typeface="Calibri" panose="020F0502020204030204" pitchFamily="34" charset="0"/>
                <a:cs typeface="Calibri" panose="020F0502020204030204" pitchFamily="34" charset="0"/>
              </a:rPr>
              <a:t>Tonne </a:t>
            </a:r>
            <a:r>
              <a:rPr lang="de-DE" sz="1200" smtClean="0">
                <a:latin typeface="Calibri" panose="020F0502020204030204" pitchFamily="34" charset="0"/>
                <a:cs typeface="Calibri" panose="020F0502020204030204" pitchFamily="34" charset="0"/>
              </a:rPr>
              <a:t>CO</a:t>
            </a:r>
            <a:r>
              <a:rPr lang="de-DE" sz="1200" baseline="-25000" smtClean="0">
                <a:latin typeface="Calibri" panose="020F0502020204030204" pitchFamily="34" charset="0"/>
                <a:cs typeface="Calibri" panose="020F0502020204030204" pitchFamily="34" charset="0"/>
              </a:rPr>
              <a:t>2</a:t>
            </a:r>
            <a:r>
              <a:rPr lang="de-DE" sz="1200" smtClean="0">
                <a:latin typeface="Calibri" panose="020F0502020204030204" pitchFamily="34" charset="0"/>
                <a:cs typeface="Calibri" panose="020F0502020204030204" pitchFamily="34" charset="0"/>
              </a:rPr>
              <a:t>.</a:t>
            </a:r>
            <a:endParaRPr lang="de-DE" sz="1200">
              <a:latin typeface="Calibri" panose="020F0502020204030204" pitchFamily="34" charset="0"/>
              <a:cs typeface="Calibri" panose="020F0502020204030204" pitchFamily="34" charset="0"/>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9005" y="949755"/>
            <a:ext cx="6725988" cy="4232958"/>
          </a:xfrm>
          <a:prstGeom prst="rect">
            <a:avLst/>
          </a:prstGeom>
        </p:spPr>
      </p:pic>
    </p:spTree>
    <p:extLst>
      <p:ext uri="{BB962C8B-B14F-4D97-AF65-F5344CB8AC3E}">
        <p14:creationId xmlns:p14="http://schemas.microsoft.com/office/powerpoint/2010/main" val="2756651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Warum die Kohle eine Renaissance erlebt</a:t>
            </a:r>
            <a:endParaRPr lang="en-US" dirty="0"/>
          </a:p>
        </p:txBody>
      </p:sp>
      <p:sp>
        <p:nvSpPr>
          <p:cNvPr id="4" name="Foliennummernplatzhalter 3"/>
          <p:cNvSpPr>
            <a:spLocks noGrp="1"/>
          </p:cNvSpPr>
          <p:nvPr>
            <p:ph type="sldNum" sz="quarter" idx="10"/>
          </p:nvPr>
        </p:nvSpPr>
        <p:spPr/>
        <p:txBody>
          <a:bodyPr/>
          <a:lstStyle/>
          <a:p>
            <a:pPr>
              <a:defRPr/>
            </a:pPr>
            <a:fld id="{AF252817-CF47-4810-BED9-1705A39E82D9}" type="slidenum">
              <a:rPr lang="en-US" smtClean="0"/>
              <a:pPr>
                <a:defRPr/>
              </a:pPr>
              <a:t>13</a:t>
            </a:fld>
            <a:endParaRPr lang="en-US"/>
          </a:p>
        </p:txBody>
      </p:sp>
      <p:sp>
        <p:nvSpPr>
          <p:cNvPr id="3" name="Rechteck 2"/>
          <p:cNvSpPr/>
          <p:nvPr/>
        </p:nvSpPr>
        <p:spPr>
          <a:xfrm>
            <a:off x="1137549" y="5338584"/>
            <a:ext cx="6797444" cy="1384995"/>
          </a:xfrm>
          <a:prstGeom prst="rect">
            <a:avLst/>
          </a:prstGeom>
        </p:spPr>
        <p:txBody>
          <a:bodyPr wrap="square">
            <a:spAutoFit/>
          </a:bodyPr>
          <a:lstStyle/>
          <a:p>
            <a:r>
              <a:rPr lang="de-DE" sz="1200" dirty="0">
                <a:latin typeface="Calibri" panose="020F0502020204030204" pitchFamily="34" charset="0"/>
              </a:rPr>
              <a:t>Nachdem die Kohle bei der Stromerzeugung jahrzehntelang zurückging und die von Erdgas zunahm, kehrt sich dieser Trend seit 2010 um. Zwischen 2009 und 2016 wurden in Deutschland 17 Kohlekraftwerke in Betrieb genommen. Der Verfall des Kohlepreises gegenüber dem Gaspreis war ein wichtiger Grund, warum die Stromerzeugung aus Kohlekraftwerken seit einigen Jahren günstiger ist als die aus Gaskraftwerken. Gleichzeitig fiel auch der CO2-Preis um etwa 60 Prozent. Der Preisverfall hat die variablen Kosten von emissionsintensiven Braunkohlekraftwerken, die von einem CO2-Preis stärker betroffen sind als etwa Gaskraftwerke, ungefähr halbiert.</a:t>
            </a:r>
            <a:endParaRPr lang="en-US" sz="1200" dirty="0">
              <a:latin typeface="Calibri" panose="020F0502020204030204" pitchFamily="34" charset="0"/>
            </a:endParaRPr>
          </a:p>
        </p:txBody>
      </p:sp>
      <p:pic>
        <p:nvPicPr>
          <p:cNvPr id="7" name="Inhaltsplatzhalt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09004" y="949755"/>
            <a:ext cx="6725988" cy="4238066"/>
          </a:xfrm>
        </p:spPr>
      </p:pic>
    </p:spTree>
    <p:extLst>
      <p:ext uri="{BB962C8B-B14F-4D97-AF65-F5344CB8AC3E}">
        <p14:creationId xmlns:p14="http://schemas.microsoft.com/office/powerpoint/2010/main" val="2409997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000" dirty="0"/>
              <a:t>Warum Klimaschutz und Steuergerechtigkeit zusammengedacht werden müssen</a:t>
            </a:r>
            <a:endParaRPr lang="en-US" sz="2000" dirty="0"/>
          </a:p>
        </p:txBody>
      </p:sp>
      <p:sp>
        <p:nvSpPr>
          <p:cNvPr id="4" name="Foliennummernplatzhalter 3"/>
          <p:cNvSpPr>
            <a:spLocks noGrp="1"/>
          </p:cNvSpPr>
          <p:nvPr>
            <p:ph type="sldNum" sz="quarter" idx="10"/>
          </p:nvPr>
        </p:nvSpPr>
        <p:spPr/>
        <p:txBody>
          <a:bodyPr/>
          <a:lstStyle/>
          <a:p>
            <a:pPr>
              <a:defRPr/>
            </a:pPr>
            <a:fld id="{AF252817-CF47-4810-BED9-1705A39E82D9}" type="slidenum">
              <a:rPr lang="en-US" smtClean="0"/>
              <a:pPr>
                <a:defRPr/>
              </a:pPr>
              <a:t>14</a:t>
            </a:fld>
            <a:endParaRPr lang="en-US"/>
          </a:p>
        </p:txBody>
      </p:sp>
      <p:sp>
        <p:nvSpPr>
          <p:cNvPr id="3" name="Rechteck 2"/>
          <p:cNvSpPr/>
          <p:nvPr/>
        </p:nvSpPr>
        <p:spPr>
          <a:xfrm>
            <a:off x="1137549" y="5338584"/>
            <a:ext cx="6797444" cy="1200329"/>
          </a:xfrm>
          <a:prstGeom prst="rect">
            <a:avLst/>
          </a:prstGeom>
        </p:spPr>
        <p:txBody>
          <a:bodyPr wrap="square">
            <a:spAutoFit/>
          </a:bodyPr>
          <a:lstStyle/>
          <a:p>
            <a:r>
              <a:rPr lang="de-DE" sz="1200" dirty="0">
                <a:latin typeface="Calibri" panose="020F0502020204030204" pitchFamily="34" charset="0"/>
              </a:rPr>
              <a:t>Mit einer Steuer auf CO2-Emissionen würden die Anreize für Investitionen in klimaschädliche Technologien verringert – zum Vorteil der Erneuerbaren. Allerdings wirkt sich eine CO2-Steuer unterschiedlich auf die einzelnen Einkommensklassen aus. Geringverdiener wären davon stärker betroffen als Besserverdienende. Die Einnahmen aus einer CO2-Steuer sollten daher für ein gleichzeitiges Absenken der Lohnsteuer  für geringere Einkommen aufgewendet werden – das würde neben den positiven Auswirkungen aufs Klima für mehr Steuergerechtigkeit sorgen.</a:t>
            </a:r>
            <a:endParaRPr lang="en-US" sz="1200" dirty="0">
              <a:latin typeface="Calibri" panose="020F0502020204030204" pitchFamily="34" charset="0"/>
            </a:endParaRPr>
          </a:p>
        </p:txBody>
      </p:sp>
      <p:pic>
        <p:nvPicPr>
          <p:cNvPr id="7" name="Inhaltsplatzhalt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09004" y="949755"/>
            <a:ext cx="6725988" cy="4238066"/>
          </a:xfrm>
        </p:spPr>
      </p:pic>
    </p:spTree>
    <p:extLst>
      <p:ext uri="{BB962C8B-B14F-4D97-AF65-F5344CB8AC3E}">
        <p14:creationId xmlns:p14="http://schemas.microsoft.com/office/powerpoint/2010/main" val="1724470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Welche </a:t>
            </a:r>
            <a:r>
              <a:rPr lang="de-DE" dirty="0"/>
              <a:t>Risiken der Klimawandel mit sich bringt</a:t>
            </a:r>
            <a:endParaRPr lang="en-US" dirty="0"/>
          </a:p>
        </p:txBody>
      </p:sp>
      <p:sp>
        <p:nvSpPr>
          <p:cNvPr id="4" name="Foliennummernplatzhalter 3"/>
          <p:cNvSpPr>
            <a:spLocks noGrp="1"/>
          </p:cNvSpPr>
          <p:nvPr>
            <p:ph type="sldNum" sz="quarter" idx="10"/>
          </p:nvPr>
        </p:nvSpPr>
        <p:spPr/>
        <p:txBody>
          <a:bodyPr/>
          <a:lstStyle/>
          <a:p>
            <a:pPr>
              <a:defRPr/>
            </a:pPr>
            <a:fld id="{AF252817-CF47-4810-BED9-1705A39E82D9}" type="slidenum">
              <a:rPr lang="en-US" smtClean="0"/>
              <a:pPr>
                <a:defRPr/>
              </a:pPr>
              <a:t>2</a:t>
            </a:fld>
            <a:endParaRPr lang="en-US"/>
          </a:p>
        </p:txBody>
      </p:sp>
      <p:sp>
        <p:nvSpPr>
          <p:cNvPr id="3" name="Rechteck 2"/>
          <p:cNvSpPr/>
          <p:nvPr/>
        </p:nvSpPr>
        <p:spPr>
          <a:xfrm>
            <a:off x="1137549" y="5338584"/>
            <a:ext cx="6797444" cy="1200329"/>
          </a:xfrm>
          <a:prstGeom prst="rect">
            <a:avLst/>
          </a:prstGeom>
        </p:spPr>
        <p:txBody>
          <a:bodyPr wrap="square">
            <a:spAutoFit/>
          </a:bodyPr>
          <a:lstStyle/>
          <a:p>
            <a:r>
              <a:rPr lang="de-DE" sz="1200" dirty="0">
                <a:latin typeface="Calibri" panose="020F0502020204030204" pitchFamily="34" charset="0"/>
              </a:rPr>
              <a:t>Bereits der beobachtete Temperaturanstieg von etwa 0,8°C gegenüber dem vorindustriellen Niveau bringt Risiken mit sich. Veränderte Niederschläge schmälern in vielen Regionen die landwirtschaftlichen Erträge. Die zunehmende Erwärmung und Versauerung der Ozeane beeinträchtigt Meeresorganismen und bedroht damit die Lebensgrundlage vieler Menschen. Findet die globale Gemeinschaft keinen Weg in eine gemeinsame Klimapolitik, ist ein Anstieg der globalen Mitteltemperatur bis zum 2100 um 3,7 bis 4,8°C wahrscheinlich.</a:t>
            </a:r>
            <a:endParaRPr lang="en-US" sz="1200" dirty="0">
              <a:latin typeface="Calibri" panose="020F0502020204030204" pitchFamily="34" charset="0"/>
            </a:endParaRPr>
          </a:p>
        </p:txBody>
      </p:sp>
      <p:pic>
        <p:nvPicPr>
          <p:cNvPr id="7" name="Inhaltsplatzhalt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09004" y="949755"/>
            <a:ext cx="6725989" cy="4238066"/>
          </a:xfrm>
        </p:spPr>
      </p:pic>
    </p:spTree>
    <p:extLst>
      <p:ext uri="{BB962C8B-B14F-4D97-AF65-F5344CB8AC3E}">
        <p14:creationId xmlns:p14="http://schemas.microsoft.com/office/powerpoint/2010/main" val="2090874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Wie stark die Treibhausgasemissionen gestiegen sind</a:t>
            </a:r>
            <a:endParaRPr lang="en-US" dirty="0"/>
          </a:p>
        </p:txBody>
      </p:sp>
      <p:sp>
        <p:nvSpPr>
          <p:cNvPr id="4" name="Foliennummernplatzhalter 3"/>
          <p:cNvSpPr>
            <a:spLocks noGrp="1"/>
          </p:cNvSpPr>
          <p:nvPr>
            <p:ph type="sldNum" sz="quarter" idx="10"/>
          </p:nvPr>
        </p:nvSpPr>
        <p:spPr/>
        <p:txBody>
          <a:bodyPr/>
          <a:lstStyle/>
          <a:p>
            <a:pPr>
              <a:defRPr/>
            </a:pPr>
            <a:fld id="{AF252817-CF47-4810-BED9-1705A39E82D9}" type="slidenum">
              <a:rPr lang="en-US" smtClean="0"/>
              <a:pPr>
                <a:defRPr/>
              </a:pPr>
              <a:t>3</a:t>
            </a:fld>
            <a:endParaRPr lang="en-US"/>
          </a:p>
        </p:txBody>
      </p:sp>
      <p:sp>
        <p:nvSpPr>
          <p:cNvPr id="3" name="Rechteck 2"/>
          <p:cNvSpPr/>
          <p:nvPr/>
        </p:nvSpPr>
        <p:spPr>
          <a:xfrm>
            <a:off x="1137549" y="5338584"/>
            <a:ext cx="6797444" cy="830997"/>
          </a:xfrm>
          <a:prstGeom prst="rect">
            <a:avLst/>
          </a:prstGeom>
        </p:spPr>
        <p:txBody>
          <a:bodyPr wrap="square">
            <a:spAutoFit/>
          </a:bodyPr>
          <a:lstStyle/>
          <a:p>
            <a:r>
              <a:rPr lang="de-DE" sz="1200" dirty="0">
                <a:latin typeface="Calibri" panose="020F0502020204030204" pitchFamily="34" charset="0"/>
              </a:rPr>
              <a:t>Die Emissionen sind seit der Jahrtausendwende noch schneller angestiegen als davor. Die jeweiligen Anteile der Gase haben sich dabei nur leicht verändert: Den weitaus größten Anteil macht CO2 aus – mit steigender Tendenz über die letzten Jahrzehnte. Der Anteil des zweitgrößten Klimaschädigers Methan ist im Vergleich dazu leicht zurückgegangen.</a:t>
            </a:r>
            <a:endParaRPr lang="en-US" sz="1200" dirty="0">
              <a:latin typeface="Calibri" panose="020F0502020204030204" pitchFamily="34" charset="0"/>
            </a:endParaRPr>
          </a:p>
        </p:txBody>
      </p:sp>
      <p:pic>
        <p:nvPicPr>
          <p:cNvPr id="7" name="Inhaltsplatzhalt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09004" y="949755"/>
            <a:ext cx="6725988" cy="4238066"/>
          </a:xfrm>
        </p:spPr>
      </p:pic>
    </p:spTree>
    <p:extLst>
      <p:ext uri="{BB962C8B-B14F-4D97-AF65-F5344CB8AC3E}">
        <p14:creationId xmlns:p14="http://schemas.microsoft.com/office/powerpoint/2010/main" val="767331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Wo die meisten Emissionen ausgestoßen werden</a:t>
            </a:r>
            <a:endParaRPr lang="en-US" dirty="0"/>
          </a:p>
        </p:txBody>
      </p:sp>
      <p:sp>
        <p:nvSpPr>
          <p:cNvPr id="4" name="Foliennummernplatzhalter 3"/>
          <p:cNvSpPr>
            <a:spLocks noGrp="1"/>
          </p:cNvSpPr>
          <p:nvPr>
            <p:ph type="sldNum" sz="quarter" idx="10"/>
          </p:nvPr>
        </p:nvSpPr>
        <p:spPr/>
        <p:txBody>
          <a:bodyPr/>
          <a:lstStyle/>
          <a:p>
            <a:pPr>
              <a:defRPr/>
            </a:pPr>
            <a:fld id="{AF252817-CF47-4810-BED9-1705A39E82D9}" type="slidenum">
              <a:rPr lang="en-US" smtClean="0"/>
              <a:pPr>
                <a:defRPr/>
              </a:pPr>
              <a:t>4</a:t>
            </a:fld>
            <a:endParaRPr lang="en-US"/>
          </a:p>
        </p:txBody>
      </p:sp>
      <p:sp>
        <p:nvSpPr>
          <p:cNvPr id="3" name="Rechteck 2"/>
          <p:cNvSpPr/>
          <p:nvPr/>
        </p:nvSpPr>
        <p:spPr>
          <a:xfrm>
            <a:off x="1137549" y="5338584"/>
            <a:ext cx="6797444" cy="1015663"/>
          </a:xfrm>
          <a:prstGeom prst="rect">
            <a:avLst/>
          </a:prstGeom>
        </p:spPr>
        <p:txBody>
          <a:bodyPr wrap="square">
            <a:spAutoFit/>
          </a:bodyPr>
          <a:lstStyle/>
          <a:p>
            <a:r>
              <a:rPr lang="de-DE" sz="1200" dirty="0">
                <a:latin typeface="Calibri" panose="020F0502020204030204" pitchFamily="34" charset="0"/>
              </a:rPr>
              <a:t>In den beiden vergangenen Jahrzehnten war der CO2-Ausstoß auf die verschiedenen Regionen der Welt ungleich verteilt. Während sich die Industrieländer schon seit langer Zeit auf hohem Niveau befinden, haben die Emissionen in Asien in den letzten Jahren dramatisch zugenommen. Die gestrichelte Linie beschreibt die CO2-Bilanz der in der jeweiligen Region konsumierten Produkte – die durchgezogene Linie bemisst den CO2-Ausstoß, der durch die Produktion verursacht wurde.</a:t>
            </a:r>
            <a:endParaRPr lang="en-US" sz="1200" dirty="0">
              <a:latin typeface="Calibri" panose="020F0502020204030204" pitchFamily="34" charset="0"/>
            </a:endParaRPr>
          </a:p>
        </p:txBody>
      </p:sp>
      <p:pic>
        <p:nvPicPr>
          <p:cNvPr id="7" name="Inhaltsplatzhalt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09004" y="949755"/>
            <a:ext cx="6725988" cy="4238066"/>
          </a:xfrm>
        </p:spPr>
      </p:pic>
    </p:spTree>
    <p:extLst>
      <p:ext uri="{BB962C8B-B14F-4D97-AF65-F5344CB8AC3E}">
        <p14:creationId xmlns:p14="http://schemas.microsoft.com/office/powerpoint/2010/main" val="1891819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Wer für die Emissionen verantwortlich ist</a:t>
            </a:r>
            <a:endParaRPr lang="en-US" dirty="0"/>
          </a:p>
        </p:txBody>
      </p:sp>
      <p:sp>
        <p:nvSpPr>
          <p:cNvPr id="4" name="Foliennummernplatzhalter 3"/>
          <p:cNvSpPr>
            <a:spLocks noGrp="1"/>
          </p:cNvSpPr>
          <p:nvPr>
            <p:ph type="sldNum" sz="quarter" idx="10"/>
          </p:nvPr>
        </p:nvSpPr>
        <p:spPr/>
        <p:txBody>
          <a:bodyPr/>
          <a:lstStyle/>
          <a:p>
            <a:pPr>
              <a:defRPr/>
            </a:pPr>
            <a:fld id="{AF252817-CF47-4810-BED9-1705A39E82D9}" type="slidenum">
              <a:rPr lang="en-US" smtClean="0"/>
              <a:pPr>
                <a:defRPr/>
              </a:pPr>
              <a:t>5</a:t>
            </a:fld>
            <a:endParaRPr lang="en-US"/>
          </a:p>
        </p:txBody>
      </p:sp>
      <p:sp>
        <p:nvSpPr>
          <p:cNvPr id="3" name="Rechteck 2"/>
          <p:cNvSpPr/>
          <p:nvPr/>
        </p:nvSpPr>
        <p:spPr>
          <a:xfrm>
            <a:off x="1137549" y="5338584"/>
            <a:ext cx="6797444" cy="830997"/>
          </a:xfrm>
          <a:prstGeom prst="rect">
            <a:avLst/>
          </a:prstGeom>
        </p:spPr>
        <p:txBody>
          <a:bodyPr wrap="square">
            <a:spAutoFit/>
          </a:bodyPr>
          <a:lstStyle/>
          <a:p>
            <a:r>
              <a:rPr lang="de-DE" sz="1200" dirty="0">
                <a:latin typeface="Calibri" panose="020F0502020204030204" pitchFamily="34" charset="0"/>
              </a:rPr>
              <a:t>Der Stromsektor stellt mit mehr als 30 Prozent die wichtigste Quelle von Treibhausgasemissionen dar. Der erzeugte Strom wird dabei hauptsächlich im Haushaltbereich und der Industrie verbraucht. Landwirtschaft, Landnutzungsänderungen und Entwaldung sowie der Transportsektor tragen ebenfalls erheblich zum Emissionsaustoß bei.</a:t>
            </a:r>
            <a:endParaRPr lang="en-US" sz="1200" dirty="0">
              <a:latin typeface="Calibri" panose="020F0502020204030204" pitchFamily="34" charset="0"/>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2194" y="932372"/>
            <a:ext cx="6664727" cy="4199465"/>
          </a:xfrm>
          <a:prstGeom prst="rect">
            <a:avLst/>
          </a:prstGeom>
        </p:spPr>
      </p:pic>
    </p:spTree>
    <p:extLst>
      <p:ext uri="{BB962C8B-B14F-4D97-AF65-F5344CB8AC3E}">
        <p14:creationId xmlns:p14="http://schemas.microsoft.com/office/powerpoint/2010/main" val="1643944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200" dirty="0"/>
              <a:t>Wie Bevölkerungs-, Wirtschafts- und Emissionswachstum zusammenhängen</a:t>
            </a:r>
            <a:endParaRPr lang="en-US" sz="2200" dirty="0"/>
          </a:p>
        </p:txBody>
      </p:sp>
      <p:sp>
        <p:nvSpPr>
          <p:cNvPr id="4" name="Foliennummernplatzhalter 3"/>
          <p:cNvSpPr>
            <a:spLocks noGrp="1"/>
          </p:cNvSpPr>
          <p:nvPr>
            <p:ph type="sldNum" sz="quarter" idx="10"/>
          </p:nvPr>
        </p:nvSpPr>
        <p:spPr/>
        <p:txBody>
          <a:bodyPr/>
          <a:lstStyle/>
          <a:p>
            <a:pPr>
              <a:defRPr/>
            </a:pPr>
            <a:fld id="{AF252817-CF47-4810-BED9-1705A39E82D9}" type="slidenum">
              <a:rPr lang="en-US" smtClean="0"/>
              <a:pPr>
                <a:defRPr/>
              </a:pPr>
              <a:t>6</a:t>
            </a:fld>
            <a:endParaRPr lang="en-US"/>
          </a:p>
        </p:txBody>
      </p:sp>
      <p:sp>
        <p:nvSpPr>
          <p:cNvPr id="3" name="Rechteck 2"/>
          <p:cNvSpPr/>
          <p:nvPr/>
        </p:nvSpPr>
        <p:spPr>
          <a:xfrm>
            <a:off x="1137549" y="5338584"/>
            <a:ext cx="6797444" cy="830997"/>
          </a:xfrm>
          <a:prstGeom prst="rect">
            <a:avLst/>
          </a:prstGeom>
        </p:spPr>
        <p:txBody>
          <a:bodyPr wrap="square">
            <a:spAutoFit/>
          </a:bodyPr>
          <a:lstStyle/>
          <a:p>
            <a:r>
              <a:rPr lang="de-DE" sz="1200" dirty="0">
                <a:latin typeface="Calibri" panose="020F0502020204030204" pitchFamily="34" charset="0"/>
              </a:rPr>
              <a:t>Über lange Zeiträume der Menschheitsgeschichte blieben, Bevölkerung, Pro-Kopf-Einkommen und Treibhausgasemissionen relativ konstant. Seit der Industriellen Revolution vor etwa 250 Jahren hat sich die Zahl der Menschen auf der Erde mehr als versiebenfacht, das Pro-Kopf-Einkommen sogar mehr als verzehnfacht – in gleicher Weise stiegen auch Emissionen.</a:t>
            </a:r>
            <a:endParaRPr lang="en-US" sz="1200" dirty="0">
              <a:latin typeface="Calibri" panose="020F0502020204030204" pitchFamily="34" charset="0"/>
            </a:endParaRPr>
          </a:p>
        </p:txBody>
      </p:sp>
      <p:pic>
        <p:nvPicPr>
          <p:cNvPr id="7" name="Inhaltsplatzhalt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09004" y="949755"/>
            <a:ext cx="6725988" cy="4238066"/>
          </a:xfrm>
        </p:spPr>
      </p:pic>
    </p:spTree>
    <p:extLst>
      <p:ext uri="{BB962C8B-B14F-4D97-AF65-F5344CB8AC3E}">
        <p14:creationId xmlns:p14="http://schemas.microsoft.com/office/powerpoint/2010/main" val="1155748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000" dirty="0"/>
              <a:t>Warum Schwellen- und Entwicklungsländer für weiter steigende Emissionen sorgen</a:t>
            </a:r>
            <a:endParaRPr lang="en-US" sz="2000" dirty="0"/>
          </a:p>
        </p:txBody>
      </p:sp>
      <p:sp>
        <p:nvSpPr>
          <p:cNvPr id="4" name="Foliennummernplatzhalter 3"/>
          <p:cNvSpPr>
            <a:spLocks noGrp="1"/>
          </p:cNvSpPr>
          <p:nvPr>
            <p:ph type="sldNum" sz="quarter" idx="10"/>
          </p:nvPr>
        </p:nvSpPr>
        <p:spPr/>
        <p:txBody>
          <a:bodyPr/>
          <a:lstStyle/>
          <a:p>
            <a:pPr>
              <a:defRPr/>
            </a:pPr>
            <a:fld id="{AF252817-CF47-4810-BED9-1705A39E82D9}" type="slidenum">
              <a:rPr lang="en-US" smtClean="0"/>
              <a:pPr>
                <a:defRPr/>
              </a:pPr>
              <a:t>7</a:t>
            </a:fld>
            <a:endParaRPr lang="en-US"/>
          </a:p>
        </p:txBody>
      </p:sp>
      <p:sp>
        <p:nvSpPr>
          <p:cNvPr id="3" name="Rechteck 2"/>
          <p:cNvSpPr/>
          <p:nvPr/>
        </p:nvSpPr>
        <p:spPr>
          <a:xfrm>
            <a:off x="1137549" y="5338584"/>
            <a:ext cx="6797444" cy="1200329"/>
          </a:xfrm>
          <a:prstGeom prst="rect">
            <a:avLst/>
          </a:prstGeom>
        </p:spPr>
        <p:txBody>
          <a:bodyPr wrap="square">
            <a:spAutoFit/>
          </a:bodyPr>
          <a:lstStyle/>
          <a:p>
            <a:r>
              <a:rPr lang="de-DE" sz="1200" dirty="0">
                <a:latin typeface="Calibri" panose="020F0502020204030204" pitchFamily="34" charset="0"/>
              </a:rPr>
              <a:t>Selbst wenn in vielen Ländern, darunter zahlreiche Schwellen- und Entwicklungsländer, erneuerbare Energien und Effizienztechnologien auf dem Vormarsch sind, bleiben fossile Energieträger weiterhin dominant. Schnell wachsende Entwicklungsländer ahmen die Entwicklungen nach, die die Industrieländer vor ihnen durchlaufen haben. Damit sind sie nicht in der Lage, den Energieverbrauch vom Wirtschafts- und Bevölkerungswachstum zu entkoppeln. Eine solche Entkopplung ist erst bei einem hohen Pro-Kopf-Einkommen zu beobachten.</a:t>
            </a:r>
            <a:endParaRPr lang="en-US" sz="1200" dirty="0">
              <a:latin typeface="Calibri" panose="020F0502020204030204" pitchFamily="34" charset="0"/>
            </a:endParaRPr>
          </a:p>
        </p:txBody>
      </p:sp>
      <p:pic>
        <p:nvPicPr>
          <p:cNvPr id="7" name="Inhaltsplatzhalt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09004" y="949755"/>
            <a:ext cx="6725988" cy="4238066"/>
          </a:xfrm>
        </p:spPr>
      </p:pic>
    </p:spTree>
    <p:extLst>
      <p:ext uri="{BB962C8B-B14F-4D97-AF65-F5344CB8AC3E}">
        <p14:creationId xmlns:p14="http://schemas.microsoft.com/office/powerpoint/2010/main" val="3844188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Wie sich der globale Energiemix gewandelt hat</a:t>
            </a:r>
            <a:endParaRPr lang="en-US" dirty="0"/>
          </a:p>
        </p:txBody>
      </p:sp>
      <p:sp>
        <p:nvSpPr>
          <p:cNvPr id="4" name="Foliennummernplatzhalter 3"/>
          <p:cNvSpPr>
            <a:spLocks noGrp="1"/>
          </p:cNvSpPr>
          <p:nvPr>
            <p:ph type="sldNum" sz="quarter" idx="10"/>
          </p:nvPr>
        </p:nvSpPr>
        <p:spPr/>
        <p:txBody>
          <a:bodyPr/>
          <a:lstStyle/>
          <a:p>
            <a:pPr>
              <a:defRPr/>
            </a:pPr>
            <a:fld id="{AF252817-CF47-4810-BED9-1705A39E82D9}" type="slidenum">
              <a:rPr lang="en-US" smtClean="0"/>
              <a:pPr>
                <a:defRPr/>
              </a:pPr>
              <a:t>8</a:t>
            </a:fld>
            <a:endParaRPr lang="en-US"/>
          </a:p>
        </p:txBody>
      </p:sp>
      <p:sp>
        <p:nvSpPr>
          <p:cNvPr id="3" name="Rechteck 2"/>
          <p:cNvSpPr/>
          <p:nvPr/>
        </p:nvSpPr>
        <p:spPr>
          <a:xfrm>
            <a:off x="1137549" y="5338584"/>
            <a:ext cx="6797444" cy="1200329"/>
          </a:xfrm>
          <a:prstGeom prst="rect">
            <a:avLst/>
          </a:prstGeom>
        </p:spPr>
        <p:txBody>
          <a:bodyPr wrap="square">
            <a:spAutoFit/>
          </a:bodyPr>
          <a:lstStyle/>
          <a:p>
            <a:r>
              <a:rPr lang="de-DE" sz="1200" dirty="0">
                <a:latin typeface="Calibri" panose="020F0502020204030204" pitchFamily="34" charset="0"/>
              </a:rPr>
              <a:t>Kohle war lange Zeit der größte Energielieferant; erste gegen Mitte des 20. Jahrhunderts wurde „King </a:t>
            </a:r>
            <a:r>
              <a:rPr lang="de-DE" sz="1200" dirty="0" err="1">
                <a:latin typeface="Calibri" panose="020F0502020204030204" pitchFamily="34" charset="0"/>
              </a:rPr>
              <a:t>Coal</a:t>
            </a:r>
            <a:r>
              <a:rPr lang="de-DE" sz="1200" dirty="0">
                <a:latin typeface="Calibri" panose="020F0502020204030204" pitchFamily="34" charset="0"/>
              </a:rPr>
              <a:t>“ vom Erdöl abgelöst, das im rasant wachsenden Transportsektor zunehmend zum Einsatz kam. Auch die Kernenergie entwickelte sich in vielen Ländern zu einer der wichtigsten Energiequellen. Obwohl der Abschied von der Kohle bereits besiegelt schien, haben die nahezu unbegrenzten Vorräte und billigen Technologien zu ihrer Verstromung angesichts des wachsenden Energiehungers der Schwellen- und Entwicklungsländer die Kohle in den letzten Jahren wieder attraktiv gemacht.</a:t>
            </a:r>
            <a:endParaRPr lang="en-US" sz="1200" dirty="0">
              <a:latin typeface="Calibri" panose="020F0502020204030204" pitchFamily="34" charset="0"/>
            </a:endParaRPr>
          </a:p>
        </p:txBody>
      </p:sp>
      <p:pic>
        <p:nvPicPr>
          <p:cNvPr id="7" name="Inhaltsplatzhalt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09004" y="949755"/>
            <a:ext cx="6725988" cy="4238066"/>
          </a:xfrm>
        </p:spPr>
      </p:pic>
    </p:spTree>
    <p:extLst>
      <p:ext uri="{BB962C8B-B14F-4D97-AF65-F5344CB8AC3E}">
        <p14:creationId xmlns:p14="http://schemas.microsoft.com/office/powerpoint/2010/main" val="1606711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Was passiert, wenn die Staaten weitermachen wie bisher</a:t>
            </a:r>
            <a:endParaRPr lang="en-US" dirty="0"/>
          </a:p>
        </p:txBody>
      </p:sp>
      <p:sp>
        <p:nvSpPr>
          <p:cNvPr id="4" name="Foliennummernplatzhalter 3"/>
          <p:cNvSpPr>
            <a:spLocks noGrp="1"/>
          </p:cNvSpPr>
          <p:nvPr>
            <p:ph type="sldNum" sz="quarter" idx="10"/>
          </p:nvPr>
        </p:nvSpPr>
        <p:spPr/>
        <p:txBody>
          <a:bodyPr/>
          <a:lstStyle/>
          <a:p>
            <a:pPr>
              <a:defRPr/>
            </a:pPr>
            <a:fld id="{AF252817-CF47-4810-BED9-1705A39E82D9}" type="slidenum">
              <a:rPr lang="en-US" smtClean="0"/>
              <a:pPr>
                <a:defRPr/>
              </a:pPr>
              <a:t>9</a:t>
            </a:fld>
            <a:endParaRPr lang="en-US"/>
          </a:p>
        </p:txBody>
      </p:sp>
      <p:sp>
        <p:nvSpPr>
          <p:cNvPr id="3" name="Rechteck 2"/>
          <p:cNvSpPr/>
          <p:nvPr/>
        </p:nvSpPr>
        <p:spPr>
          <a:xfrm>
            <a:off x="1137549" y="5338584"/>
            <a:ext cx="6797444" cy="1200329"/>
          </a:xfrm>
          <a:prstGeom prst="rect">
            <a:avLst/>
          </a:prstGeom>
        </p:spPr>
        <p:txBody>
          <a:bodyPr wrap="square">
            <a:spAutoFit/>
          </a:bodyPr>
          <a:lstStyle/>
          <a:p>
            <a:r>
              <a:rPr lang="de-DE" sz="1200">
                <a:latin typeface="Calibri" panose="020F0502020204030204" pitchFamily="34" charset="0"/>
              </a:rPr>
              <a:t>Falls die Staatengemeinschaft keine Maßnahmen gegen das Emissionswachstum ergreift („Referenz-Szenarien“), wird die globale Mitteltemperatur bis zum Ende des Jahrhunderts um etwa 3,5 bis 5 Grad Celsius ansteigen. Sollen dagegen die im Paris-Abkommen genannten Zielmarken 2 beziehungsweise 1,5 Grad nicht überschritten werden, muss die Gesamtmenge der Emissionen bis zum Jahr 2100 auf unter 1.100 beziehungsweise 400 Gigatonnen CO</a:t>
            </a:r>
            <a:r>
              <a:rPr lang="de-DE" sz="1200" baseline="-25000">
                <a:latin typeface="Calibri" panose="020F0502020204030204" pitchFamily="34" charset="0"/>
              </a:rPr>
              <a:t>2</a:t>
            </a:r>
            <a:r>
              <a:rPr lang="de-DE" sz="1200">
                <a:latin typeface="Calibri" panose="020F0502020204030204" pitchFamily="34" charset="0"/>
              </a:rPr>
              <a:t> begrenzt werden. Das erfordert höchstwahrscheinlich den Einsatz von Technologien, mit denen der </a:t>
            </a:r>
            <a:r>
              <a:rPr lang="de-DE" sz="1200">
                <a:latin typeface="Calibri" panose="020F0502020204030204" pitchFamily="34" charset="0"/>
              </a:rPr>
              <a:t>Atmosphäre </a:t>
            </a:r>
            <a:r>
              <a:rPr lang="de-DE" sz="1200" smtClean="0">
                <a:latin typeface="Calibri" panose="020F0502020204030204" pitchFamily="34" charset="0"/>
              </a:rPr>
              <a:t>CO</a:t>
            </a:r>
            <a:r>
              <a:rPr lang="de-DE" sz="1200" baseline="-25000">
                <a:latin typeface="Calibri" panose="020F0502020204030204" pitchFamily="34" charset="0"/>
              </a:rPr>
              <a:t>2</a:t>
            </a:r>
            <a:r>
              <a:rPr lang="de-DE" sz="1200" smtClean="0">
                <a:latin typeface="Calibri" panose="020F0502020204030204" pitchFamily="34" charset="0"/>
              </a:rPr>
              <a:t> </a:t>
            </a:r>
            <a:r>
              <a:rPr lang="de-DE" sz="1200">
                <a:latin typeface="Calibri" panose="020F0502020204030204" pitchFamily="34" charset="0"/>
              </a:rPr>
              <a:t>wieder entzogen werden kann. </a:t>
            </a:r>
            <a:endParaRPr lang="en-US" sz="1200" dirty="0">
              <a:latin typeface="Calibri" panose="020F0502020204030204" pitchFamily="34" charset="0"/>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9005" y="933135"/>
            <a:ext cx="6725988" cy="4254686"/>
          </a:xfrm>
          <a:prstGeom prst="rect">
            <a:avLst/>
          </a:prstGeom>
        </p:spPr>
      </p:pic>
    </p:spTree>
    <p:extLst>
      <p:ext uri="{BB962C8B-B14F-4D97-AF65-F5344CB8AC3E}">
        <p14:creationId xmlns:p14="http://schemas.microsoft.com/office/powerpoint/2010/main" val="35280273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CC_Powerpoint_System font_format 4-3">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1093</Words>
  <Application>Microsoft Office PowerPoint</Application>
  <PresentationFormat>Bildschirmpräsentation (4:3)</PresentationFormat>
  <Paragraphs>46</Paragraphs>
  <Slides>14</Slides>
  <Notes>3</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14</vt:i4>
      </vt:variant>
    </vt:vector>
  </HeadingPairs>
  <TitlesOfParts>
    <vt:vector size="17" baseType="lpstr">
      <vt:lpstr>Arial</vt:lpstr>
      <vt:lpstr>Calibri</vt:lpstr>
      <vt:lpstr>MCC_Powerpoint_System font_format 4-3</vt:lpstr>
      <vt:lpstr>Klimapolitik: Ziele, Konflikte, Lösungen</vt:lpstr>
      <vt:lpstr>Welche Risiken der Klimawandel mit sich bringt</vt:lpstr>
      <vt:lpstr>Wie stark die Treibhausgasemissionen gestiegen sind</vt:lpstr>
      <vt:lpstr>Wo die meisten Emissionen ausgestoßen werden</vt:lpstr>
      <vt:lpstr>Wer für die Emissionen verantwortlich ist</vt:lpstr>
      <vt:lpstr>Wie Bevölkerungs-, Wirtschafts- und Emissionswachstum zusammenhängen</vt:lpstr>
      <vt:lpstr>Warum Schwellen- und Entwicklungsländer für weiter steigende Emissionen sorgen</vt:lpstr>
      <vt:lpstr>Wie sich der globale Energiemix gewandelt hat</vt:lpstr>
      <vt:lpstr>Was passiert, wenn die Staaten weitermachen wie bisher</vt:lpstr>
      <vt:lpstr>Was die Atmosphäre an fossilen Energien aushält</vt:lpstr>
      <vt:lpstr>Was es kostet, die Ziele des Paris-Abkommens zu erreichen</vt:lpstr>
      <vt:lpstr>Wie sich der europäische Emissionshandel entwickelt hat</vt:lpstr>
      <vt:lpstr>Warum die Kohle eine Renaissance erlebt</vt:lpstr>
      <vt:lpstr>Warum Klimaschutz und Steuergerechtigkeit zusammengedacht werden müssen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Musterpräsentation</dc:title>
  <dc:creator>Christian Flachsland</dc:creator>
  <cp:lastModifiedBy>Ulrich von Lampe</cp:lastModifiedBy>
  <cp:revision>909</cp:revision>
  <cp:lastPrinted>2017-04-05T15:18:46Z</cp:lastPrinted>
  <dcterms:created xsi:type="dcterms:W3CDTF">2014-02-05T14:58:08Z</dcterms:created>
  <dcterms:modified xsi:type="dcterms:W3CDTF">2019-12-18T16:38:19Z</dcterms:modified>
</cp:coreProperties>
</file>